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409" r:id="rId3"/>
    <p:sldId id="415" r:id="rId4"/>
    <p:sldId id="258" r:id="rId5"/>
    <p:sldId id="334" r:id="rId6"/>
    <p:sldId id="414" r:id="rId7"/>
    <p:sldId id="416" r:id="rId8"/>
    <p:sldId id="423" r:id="rId9"/>
    <p:sldId id="324" r:id="rId10"/>
    <p:sldId id="427" r:id="rId11"/>
    <p:sldId id="368" r:id="rId12"/>
    <p:sldId id="325" r:id="rId13"/>
    <p:sldId id="378" r:id="rId14"/>
    <p:sldId id="417" r:id="rId15"/>
    <p:sldId id="408" r:id="rId16"/>
    <p:sldId id="328" r:id="rId17"/>
    <p:sldId id="419" r:id="rId18"/>
    <p:sldId id="424" r:id="rId19"/>
    <p:sldId id="425" r:id="rId20"/>
    <p:sldId id="426" r:id="rId21"/>
  </p:sldIdLst>
  <p:sldSz cx="9144000" cy="6858000" type="screen4x3"/>
  <p:notesSz cx="701040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265" autoAdjust="0"/>
    <p:restoredTop sz="94660"/>
  </p:normalViewPr>
  <p:slideViewPr>
    <p:cSldViewPr snapToGrid="0">
      <p:cViewPr varScale="1">
        <p:scale>
          <a:sx n="72" d="100"/>
          <a:sy n="72" d="100"/>
        </p:scale>
        <p:origin x="810" y="132"/>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017049150907418E-2"/>
          <c:y val="3.8095245237203833E-2"/>
          <c:w val="0.88798849182313744"/>
          <c:h val="0.8989298310367454"/>
        </c:manualLayout>
      </c:layout>
      <c:areaChart>
        <c:grouping val="standard"/>
        <c:varyColors val="0"/>
        <c:ser>
          <c:idx val="0"/>
          <c:order val="0"/>
          <c:tx>
            <c:strRef>
              <c:f>Sheet1!$B$1</c:f>
              <c:strCache>
                <c:ptCount val="1"/>
                <c:pt idx="0">
                  <c:v>Series 1</c:v>
                </c:pt>
              </c:strCache>
            </c:strRef>
          </c:tx>
          <c:spPr>
            <a:solidFill>
              <a:schemeClr val="accent4">
                <a:lumMod val="20000"/>
                <a:lumOff val="80000"/>
              </a:schemeClr>
            </a:solidFill>
            <a:ln w="38100" cmpd="sng">
              <a:solidFill>
                <a:schemeClr val="tx1"/>
              </a:solidFill>
            </a:ln>
          </c:spPr>
          <c:dLbls>
            <c:dLbl>
              <c:idx val="0"/>
              <c:delete val="1"/>
              <c:extLst>
                <c:ext xmlns:c15="http://schemas.microsoft.com/office/drawing/2012/chart" uri="{CE6537A1-D6FC-4f65-9D91-7224C49458BB}"/>
                <c:ext xmlns:c16="http://schemas.microsoft.com/office/drawing/2014/chart" uri="{C3380CC4-5D6E-409C-BE32-E72D297353CC}">
                  <c16:uniqueId val="{00000000-2A88-4DC8-AA6F-3C4ECC1DFC49}"/>
                </c:ext>
              </c:extLst>
            </c:dLbl>
            <c:dLbl>
              <c:idx val="1"/>
              <c:delete val="1"/>
              <c:extLst>
                <c:ext xmlns:c15="http://schemas.microsoft.com/office/drawing/2012/chart" uri="{CE6537A1-D6FC-4f65-9D91-7224C49458BB}"/>
                <c:ext xmlns:c16="http://schemas.microsoft.com/office/drawing/2014/chart" uri="{C3380CC4-5D6E-409C-BE32-E72D297353CC}">
                  <c16:uniqueId val="{00000001-2A88-4DC8-AA6F-3C4ECC1DFC49}"/>
                </c:ext>
              </c:extLst>
            </c:dLbl>
            <c:dLbl>
              <c:idx val="2"/>
              <c:delete val="1"/>
              <c:extLst>
                <c:ext xmlns:c15="http://schemas.microsoft.com/office/drawing/2012/chart" uri="{CE6537A1-D6FC-4f65-9D91-7224C49458BB}"/>
                <c:ext xmlns:c16="http://schemas.microsoft.com/office/drawing/2014/chart" uri="{C3380CC4-5D6E-409C-BE32-E72D297353CC}">
                  <c16:uniqueId val="{00000002-2A88-4DC8-AA6F-3C4ECC1DFC49}"/>
                </c:ext>
              </c:extLst>
            </c:dLbl>
            <c:dLbl>
              <c:idx val="3"/>
              <c:delete val="1"/>
              <c:extLst>
                <c:ext xmlns:c15="http://schemas.microsoft.com/office/drawing/2012/chart" uri="{CE6537A1-D6FC-4f65-9D91-7224C49458BB}"/>
                <c:ext xmlns:c16="http://schemas.microsoft.com/office/drawing/2014/chart" uri="{C3380CC4-5D6E-409C-BE32-E72D297353CC}">
                  <c16:uniqueId val="{00000003-2A88-4DC8-AA6F-3C4ECC1DFC49}"/>
                </c:ext>
              </c:extLst>
            </c:dLbl>
            <c:dLbl>
              <c:idx val="4"/>
              <c:delete val="1"/>
              <c:extLst>
                <c:ext xmlns:c15="http://schemas.microsoft.com/office/drawing/2012/chart" uri="{CE6537A1-D6FC-4f65-9D91-7224C49458BB}"/>
                <c:ext xmlns:c16="http://schemas.microsoft.com/office/drawing/2014/chart" uri="{C3380CC4-5D6E-409C-BE32-E72D297353CC}">
                  <c16:uniqueId val="{00000004-2A88-4DC8-AA6F-3C4ECC1DFC49}"/>
                </c:ext>
              </c:extLst>
            </c:dLbl>
            <c:dLbl>
              <c:idx val="5"/>
              <c:delete val="1"/>
              <c:extLst>
                <c:ext xmlns:c15="http://schemas.microsoft.com/office/drawing/2012/chart" uri="{CE6537A1-D6FC-4f65-9D91-7224C49458BB}"/>
                <c:ext xmlns:c16="http://schemas.microsoft.com/office/drawing/2014/chart" uri="{C3380CC4-5D6E-409C-BE32-E72D297353CC}">
                  <c16:uniqueId val="{00000005-2A88-4DC8-AA6F-3C4ECC1DFC49}"/>
                </c:ext>
              </c:extLst>
            </c:dLbl>
            <c:dLbl>
              <c:idx val="6"/>
              <c:delete val="1"/>
              <c:extLst>
                <c:ext xmlns:c15="http://schemas.microsoft.com/office/drawing/2012/chart" uri="{CE6537A1-D6FC-4f65-9D91-7224C49458BB}"/>
                <c:ext xmlns:c16="http://schemas.microsoft.com/office/drawing/2014/chart" uri="{C3380CC4-5D6E-409C-BE32-E72D297353CC}">
                  <c16:uniqueId val="{00000006-2A88-4DC8-AA6F-3C4ECC1DFC49}"/>
                </c:ext>
              </c:extLst>
            </c:dLbl>
            <c:dLbl>
              <c:idx val="7"/>
              <c:delete val="1"/>
              <c:extLst>
                <c:ext xmlns:c15="http://schemas.microsoft.com/office/drawing/2012/chart" uri="{CE6537A1-D6FC-4f65-9D91-7224C49458BB}"/>
                <c:ext xmlns:c16="http://schemas.microsoft.com/office/drawing/2014/chart" uri="{C3380CC4-5D6E-409C-BE32-E72D297353CC}">
                  <c16:uniqueId val="{00000007-2A88-4DC8-AA6F-3C4ECC1DFC49}"/>
                </c:ext>
              </c:extLst>
            </c:dLbl>
            <c:dLbl>
              <c:idx val="8"/>
              <c:delete val="1"/>
              <c:extLst>
                <c:ext xmlns:c15="http://schemas.microsoft.com/office/drawing/2012/chart" uri="{CE6537A1-D6FC-4f65-9D91-7224C49458BB}"/>
                <c:ext xmlns:c16="http://schemas.microsoft.com/office/drawing/2014/chart" uri="{C3380CC4-5D6E-409C-BE32-E72D297353CC}">
                  <c16:uniqueId val="{00000008-2A88-4DC8-AA6F-3C4ECC1DFC49}"/>
                </c:ext>
              </c:extLst>
            </c:dLbl>
            <c:dLbl>
              <c:idx val="9"/>
              <c:delete val="1"/>
              <c:extLst>
                <c:ext xmlns:c15="http://schemas.microsoft.com/office/drawing/2012/chart" uri="{CE6537A1-D6FC-4f65-9D91-7224C49458BB}"/>
                <c:ext xmlns:c16="http://schemas.microsoft.com/office/drawing/2014/chart" uri="{C3380CC4-5D6E-409C-BE32-E72D297353CC}">
                  <c16:uniqueId val="{00000009-2A88-4DC8-AA6F-3C4ECC1DFC49}"/>
                </c:ext>
              </c:extLst>
            </c:dLbl>
            <c:dLbl>
              <c:idx val="10"/>
              <c:delete val="1"/>
              <c:extLst>
                <c:ext xmlns:c15="http://schemas.microsoft.com/office/drawing/2012/chart" uri="{CE6537A1-D6FC-4f65-9D91-7224C49458BB}"/>
                <c:ext xmlns:c16="http://schemas.microsoft.com/office/drawing/2014/chart" uri="{C3380CC4-5D6E-409C-BE32-E72D297353CC}">
                  <c16:uniqueId val="{0000000A-2A88-4DC8-AA6F-3C4ECC1DFC49}"/>
                </c:ext>
              </c:extLst>
            </c:dLbl>
            <c:dLbl>
              <c:idx val="11"/>
              <c:layout>
                <c:manualLayout>
                  <c:x val="-1.4743589743589743E-2"/>
                  <c:y val="-0.43248718003776537"/>
                </c:manualLayout>
              </c:layout>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A88-4DC8-AA6F-3C4ECC1DFC4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1910</c:v>
                </c:pt>
                <c:pt idx="1">
                  <c:v>1920</c:v>
                </c:pt>
                <c:pt idx="2">
                  <c:v>1930</c:v>
                </c:pt>
                <c:pt idx="3">
                  <c:v>1940</c:v>
                </c:pt>
                <c:pt idx="4">
                  <c:v>1950</c:v>
                </c:pt>
                <c:pt idx="5">
                  <c:v>1960</c:v>
                </c:pt>
                <c:pt idx="6">
                  <c:v>1970</c:v>
                </c:pt>
                <c:pt idx="7">
                  <c:v>1980</c:v>
                </c:pt>
                <c:pt idx="8">
                  <c:v>1990</c:v>
                </c:pt>
                <c:pt idx="9">
                  <c:v>2000</c:v>
                </c:pt>
                <c:pt idx="10">
                  <c:v>2010</c:v>
                </c:pt>
                <c:pt idx="11">
                  <c:v>2020</c:v>
                </c:pt>
              </c:strCache>
            </c:strRef>
          </c:cat>
          <c:val>
            <c:numRef>
              <c:f>Sheet1!$B$2:$B$13</c:f>
              <c:numCache>
                <c:formatCode>#,##0</c:formatCode>
                <c:ptCount val="12"/>
                <c:pt idx="0">
                  <c:v>327301</c:v>
                </c:pt>
                <c:pt idx="1">
                  <c:v>360350</c:v>
                </c:pt>
                <c:pt idx="2">
                  <c:v>423317</c:v>
                </c:pt>
                <c:pt idx="3">
                  <c:v>531818</c:v>
                </c:pt>
                <c:pt idx="4">
                  <c:v>681187</c:v>
                </c:pt>
                <c:pt idx="5">
                  <c:v>951023</c:v>
                </c:pt>
                <c:pt idx="6">
                  <c:v>1017055</c:v>
                </c:pt>
                <c:pt idx="7">
                  <c:v>1303302</c:v>
                </c:pt>
                <c:pt idx="8">
                  <c:v>1515069</c:v>
                </c:pt>
                <c:pt idx="9">
                  <c:v>1819046</c:v>
                </c:pt>
                <c:pt idx="10">
                  <c:v>2059179</c:v>
                </c:pt>
                <c:pt idx="11">
                  <c:v>2117522</c:v>
                </c:pt>
              </c:numCache>
            </c:numRef>
          </c:val>
          <c:extLst>
            <c:ext xmlns:c16="http://schemas.microsoft.com/office/drawing/2014/chart" uri="{C3380CC4-5D6E-409C-BE32-E72D297353CC}">
              <c16:uniqueId val="{0000000C-2A88-4DC8-AA6F-3C4ECC1DFC49}"/>
            </c:ext>
          </c:extLst>
        </c:ser>
        <c:dLbls>
          <c:showLegendKey val="0"/>
          <c:showVal val="0"/>
          <c:showCatName val="0"/>
          <c:showSerName val="0"/>
          <c:showPercent val="0"/>
          <c:showBubbleSize val="0"/>
        </c:dLbls>
        <c:axId val="188084992"/>
        <c:axId val="188086528"/>
      </c:areaChart>
      <c:catAx>
        <c:axId val="188084992"/>
        <c:scaling>
          <c:orientation val="minMax"/>
        </c:scaling>
        <c:delete val="0"/>
        <c:axPos val="b"/>
        <c:numFmt formatCode="General" sourceLinked="1"/>
        <c:majorTickMark val="out"/>
        <c:minorTickMark val="none"/>
        <c:tickLblPos val="nextTo"/>
        <c:spPr>
          <a:ln>
            <a:solidFill>
              <a:schemeClr val="tx1"/>
            </a:solidFill>
          </a:ln>
        </c:spPr>
        <c:txPr>
          <a:bodyPr rot="-5400000" vert="horz"/>
          <a:lstStyle/>
          <a:p>
            <a:pPr>
              <a:defRPr sz="1200" b="1">
                <a:latin typeface="Arial" panose="020B0604020202020204" pitchFamily="34" charset="0"/>
                <a:ea typeface="Gulim" pitchFamily="34" charset="-127"/>
                <a:cs typeface="Arial" panose="020B0604020202020204" pitchFamily="34" charset="0"/>
              </a:defRPr>
            </a:pPr>
            <a:endParaRPr lang="en-US"/>
          </a:p>
        </c:txPr>
        <c:crossAx val="188086528"/>
        <c:crosses val="autoZero"/>
        <c:auto val="1"/>
        <c:lblAlgn val="ctr"/>
        <c:lblOffset val="100"/>
        <c:noMultiLvlLbl val="0"/>
      </c:catAx>
      <c:valAx>
        <c:axId val="188086528"/>
        <c:scaling>
          <c:orientation val="minMax"/>
          <c:max val="2400000"/>
          <c:min val="0"/>
        </c:scaling>
        <c:delete val="0"/>
        <c:axPos val="l"/>
        <c:majorGridlines>
          <c:spPr>
            <a:ln>
              <a:solidFill>
                <a:schemeClr val="bg1">
                  <a:lumMod val="95000"/>
                </a:schemeClr>
              </a:solidFill>
            </a:ln>
          </c:spPr>
        </c:majorGridlines>
        <c:numFmt formatCode="#,##0" sourceLinked="1"/>
        <c:majorTickMark val="out"/>
        <c:minorTickMark val="none"/>
        <c:tickLblPos val="nextTo"/>
        <c:spPr>
          <a:ln>
            <a:solidFill>
              <a:schemeClr val="tx1"/>
            </a:solidFill>
          </a:ln>
        </c:spPr>
        <c:txPr>
          <a:bodyPr/>
          <a:lstStyle/>
          <a:p>
            <a:pPr>
              <a:defRPr sz="1400" b="1">
                <a:latin typeface="Arial" panose="020B0604020202020204" pitchFamily="34" charset="0"/>
                <a:ea typeface="Gulim" pitchFamily="34" charset="-127"/>
                <a:cs typeface="Arial" panose="020B0604020202020204" pitchFamily="34" charset="0"/>
              </a:defRPr>
            </a:pPr>
            <a:endParaRPr lang="en-US"/>
          </a:p>
        </c:txPr>
        <c:crossAx val="188084992"/>
        <c:crosses val="autoZero"/>
        <c:crossBetween val="midCat"/>
        <c:majorUnit val="200000"/>
        <c:minorUnit val="4400"/>
      </c:valAx>
      <c:spPr>
        <a:noFill/>
        <a:ln w="25400">
          <a:solidFill>
            <a:schemeClr val="tx1"/>
          </a:solidFill>
        </a:ln>
      </c:spPr>
    </c:plotArea>
    <c:plotVisOnly val="1"/>
    <c:dispBlanksAs val="zero"/>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2770"/>
          </a:xfrm>
          <a:prstGeom prst="rect">
            <a:avLst/>
          </a:prstGeom>
        </p:spPr>
        <p:txBody>
          <a:bodyPr vert="horz" lIns="92756" tIns="46378" rIns="92756" bIns="46378" rtlCol="0"/>
          <a:lstStyle>
            <a:lvl1pPr algn="l">
              <a:defRPr sz="1200"/>
            </a:lvl1pPr>
          </a:lstStyle>
          <a:p>
            <a:endParaRPr lang="en-US"/>
          </a:p>
        </p:txBody>
      </p:sp>
      <p:sp>
        <p:nvSpPr>
          <p:cNvPr id="3" name="Date Placeholder 2"/>
          <p:cNvSpPr>
            <a:spLocks noGrp="1"/>
          </p:cNvSpPr>
          <p:nvPr>
            <p:ph type="dt" idx="1"/>
          </p:nvPr>
        </p:nvSpPr>
        <p:spPr>
          <a:xfrm>
            <a:off x="3970938" y="1"/>
            <a:ext cx="3037840" cy="462770"/>
          </a:xfrm>
          <a:prstGeom prst="rect">
            <a:avLst/>
          </a:prstGeom>
        </p:spPr>
        <p:txBody>
          <a:bodyPr vert="horz" lIns="92756" tIns="46378" rIns="92756" bIns="46378" rtlCol="0"/>
          <a:lstStyle>
            <a:lvl1pPr algn="r">
              <a:defRPr sz="1200"/>
            </a:lvl1pPr>
          </a:lstStyle>
          <a:p>
            <a:fld id="{340087B7-924A-47CE-A017-E9577F2B382F}" type="datetimeFigureOut">
              <a:rPr lang="en-US" smtClean="0"/>
              <a:t>8/14/2021</a:t>
            </a:fld>
            <a:endParaRPr lang="en-US"/>
          </a:p>
        </p:txBody>
      </p:sp>
      <p:sp>
        <p:nvSpPr>
          <p:cNvPr id="4" name="Slide Image Placeholder 3"/>
          <p:cNvSpPr>
            <a:spLocks noGrp="1" noRot="1" noChangeAspect="1"/>
          </p:cNvSpPr>
          <p:nvPr>
            <p:ph type="sldImg" idx="2"/>
          </p:nvPr>
        </p:nvSpPr>
        <p:spPr>
          <a:xfrm>
            <a:off x="1430338" y="1152525"/>
            <a:ext cx="4149725" cy="3113088"/>
          </a:xfrm>
          <a:prstGeom prst="rect">
            <a:avLst/>
          </a:prstGeom>
          <a:noFill/>
          <a:ln w="12700">
            <a:solidFill>
              <a:prstClr val="black"/>
            </a:solidFill>
          </a:ln>
        </p:spPr>
        <p:txBody>
          <a:bodyPr vert="horz" lIns="92756" tIns="46378" rIns="92756" bIns="46378" rtlCol="0" anchor="ctr"/>
          <a:lstStyle/>
          <a:p>
            <a:endParaRPr lang="en-US"/>
          </a:p>
        </p:txBody>
      </p:sp>
      <p:sp>
        <p:nvSpPr>
          <p:cNvPr id="5" name="Notes Placeholder 4"/>
          <p:cNvSpPr>
            <a:spLocks noGrp="1"/>
          </p:cNvSpPr>
          <p:nvPr>
            <p:ph type="body" sz="quarter" idx="3"/>
          </p:nvPr>
        </p:nvSpPr>
        <p:spPr>
          <a:xfrm>
            <a:off x="701040" y="4438749"/>
            <a:ext cx="5608320" cy="3631704"/>
          </a:xfrm>
          <a:prstGeom prst="rect">
            <a:avLst/>
          </a:prstGeom>
        </p:spPr>
        <p:txBody>
          <a:bodyPr vert="horz" lIns="92756" tIns="46378" rIns="92756" bIns="46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6"/>
            <a:ext cx="3037840" cy="462769"/>
          </a:xfrm>
          <a:prstGeom prst="rect">
            <a:avLst/>
          </a:prstGeom>
        </p:spPr>
        <p:txBody>
          <a:bodyPr vert="horz" lIns="92756" tIns="46378" rIns="92756"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6"/>
            <a:ext cx="3037840" cy="462769"/>
          </a:xfrm>
          <a:prstGeom prst="rect">
            <a:avLst/>
          </a:prstGeom>
        </p:spPr>
        <p:txBody>
          <a:bodyPr vert="horz" lIns="92756" tIns="46378" rIns="92756" bIns="46378" rtlCol="0" anchor="b"/>
          <a:lstStyle>
            <a:lvl1pPr algn="r">
              <a:defRPr sz="1200"/>
            </a:lvl1pPr>
          </a:lstStyle>
          <a:p>
            <a:fld id="{E8AAF0BD-4EE9-4F6D-9A3E-605073787DC2}" type="slidenum">
              <a:rPr lang="en-US" smtClean="0"/>
              <a:t>‹#›</a:t>
            </a:fld>
            <a:endParaRPr lang="en-US"/>
          </a:p>
        </p:txBody>
      </p:sp>
    </p:spTree>
    <p:extLst>
      <p:ext uri="{BB962C8B-B14F-4D97-AF65-F5344CB8AC3E}">
        <p14:creationId xmlns:p14="http://schemas.microsoft.com/office/powerpoint/2010/main" val="2915492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94ABBC2-B550-4803-B56B-DDC74190BE1B}"/>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D7F02FFB-36A1-4392-A2D6-7F9A355C925E}"/>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4D2BE8BC-7C5E-4795-8DCF-D6D5490F5ED2}"/>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AB320D89-05AB-4D06-8C80-2214636846B8}"/>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4D2BE8BC-7C5E-4795-8DCF-D6D5490F5ED2}"/>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AB320D89-05AB-4D06-8C80-2214636846B8}"/>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93591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AF0C5DC-76A2-4380-87A1-FDC48069B8A4}"/>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A341064F-CF58-4A95-B976-9DB3D190C5AF}"/>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C886B55A-91DF-4064-918F-6D40327AE256}"/>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8B00DDB7-E358-4993-B61C-40AC03B214E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BB2CD69-0743-4751-A7F6-83C8D03BD69A}"/>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B2688B80-2AE3-4186-93F8-DEDA5B1C6BF5}"/>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21F2E87-2560-48F8-AECD-5B3636FB794D}"/>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F474BC27-B0C7-4511-9219-78D6649083CF}"/>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EA9BFCB3-E25F-4EA3-B894-AD7A8EB9A8C6}"/>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AA1801C3-B960-4001-B7A6-23F88DED6D1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4EBA856-7B8B-4B74-A139-11EF2A597234}"/>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D94AE63F-BE56-49D3-9409-723763FB5E1F}"/>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4EBA856-7B8B-4B74-A139-11EF2A597234}"/>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D94AE63F-BE56-49D3-9409-723763FB5E1F}"/>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89183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F3BA284B-71E7-46A4-AB9D-2E84ECD91ABA}"/>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DC0ABF98-F4C9-47B9-B4BF-3167DFDC7654}"/>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014DB2-4592-46A1-BE12-CF151D91B7D0}"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48169-43F2-4330-993B-4456D6E5F00A}" type="slidenum">
              <a:rPr lang="en-US" smtClean="0"/>
              <a:t>‹#›</a:t>
            </a:fld>
            <a:endParaRPr lang="en-US"/>
          </a:p>
        </p:txBody>
      </p:sp>
    </p:spTree>
    <p:extLst>
      <p:ext uri="{BB962C8B-B14F-4D97-AF65-F5344CB8AC3E}">
        <p14:creationId xmlns:p14="http://schemas.microsoft.com/office/powerpoint/2010/main" val="1309869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014DB2-4592-46A1-BE12-CF151D91B7D0}"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48169-43F2-4330-993B-4456D6E5F00A}" type="slidenum">
              <a:rPr lang="en-US" smtClean="0"/>
              <a:t>‹#›</a:t>
            </a:fld>
            <a:endParaRPr lang="en-US"/>
          </a:p>
        </p:txBody>
      </p:sp>
    </p:spTree>
    <p:extLst>
      <p:ext uri="{BB962C8B-B14F-4D97-AF65-F5344CB8AC3E}">
        <p14:creationId xmlns:p14="http://schemas.microsoft.com/office/powerpoint/2010/main" val="3348839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014DB2-4592-46A1-BE12-CF151D91B7D0}"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48169-43F2-4330-993B-4456D6E5F00A}" type="slidenum">
              <a:rPr lang="en-US" smtClean="0"/>
              <a:t>‹#›</a:t>
            </a:fld>
            <a:endParaRPr lang="en-US"/>
          </a:p>
        </p:txBody>
      </p:sp>
    </p:spTree>
    <p:extLst>
      <p:ext uri="{BB962C8B-B14F-4D97-AF65-F5344CB8AC3E}">
        <p14:creationId xmlns:p14="http://schemas.microsoft.com/office/powerpoint/2010/main" val="4162497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014DB2-4592-46A1-BE12-CF151D91B7D0}"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48169-43F2-4330-993B-4456D6E5F00A}" type="slidenum">
              <a:rPr lang="en-US" smtClean="0"/>
              <a:t>‹#›</a:t>
            </a:fld>
            <a:endParaRPr lang="en-US"/>
          </a:p>
        </p:txBody>
      </p:sp>
    </p:spTree>
    <p:extLst>
      <p:ext uri="{BB962C8B-B14F-4D97-AF65-F5344CB8AC3E}">
        <p14:creationId xmlns:p14="http://schemas.microsoft.com/office/powerpoint/2010/main" val="552653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014DB2-4592-46A1-BE12-CF151D91B7D0}"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48169-43F2-4330-993B-4456D6E5F00A}" type="slidenum">
              <a:rPr lang="en-US" smtClean="0"/>
              <a:t>‹#›</a:t>
            </a:fld>
            <a:endParaRPr lang="en-US"/>
          </a:p>
        </p:txBody>
      </p:sp>
    </p:spTree>
    <p:extLst>
      <p:ext uri="{BB962C8B-B14F-4D97-AF65-F5344CB8AC3E}">
        <p14:creationId xmlns:p14="http://schemas.microsoft.com/office/powerpoint/2010/main" val="210727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014DB2-4592-46A1-BE12-CF151D91B7D0}" type="datetimeFigureOut">
              <a:rPr lang="en-US" smtClean="0"/>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E48169-43F2-4330-993B-4456D6E5F00A}" type="slidenum">
              <a:rPr lang="en-US" smtClean="0"/>
              <a:t>‹#›</a:t>
            </a:fld>
            <a:endParaRPr lang="en-US"/>
          </a:p>
        </p:txBody>
      </p:sp>
    </p:spTree>
    <p:extLst>
      <p:ext uri="{BB962C8B-B14F-4D97-AF65-F5344CB8AC3E}">
        <p14:creationId xmlns:p14="http://schemas.microsoft.com/office/powerpoint/2010/main" val="3400874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014DB2-4592-46A1-BE12-CF151D91B7D0}" type="datetimeFigureOut">
              <a:rPr lang="en-US" smtClean="0"/>
              <a:t>8/14/2021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E48169-43F2-4330-993B-4456D6E5F00A}" type="slidenum">
              <a:rPr lang="en-US" smtClean="0"/>
              <a:t>‹#›</a:t>
            </a:fld>
            <a:endParaRPr lang="en-US"/>
          </a:p>
        </p:txBody>
      </p:sp>
    </p:spTree>
    <p:extLst>
      <p:ext uri="{BB962C8B-B14F-4D97-AF65-F5344CB8AC3E}">
        <p14:creationId xmlns:p14="http://schemas.microsoft.com/office/powerpoint/2010/main" val="1810129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014DB2-4592-46A1-BE12-CF151D91B7D0}" type="datetimeFigureOut">
              <a:rPr lang="en-US" smtClean="0"/>
              <a:t>8/14/2021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E48169-43F2-4330-993B-4456D6E5F00A}" type="slidenum">
              <a:rPr lang="en-US" smtClean="0"/>
              <a:t>‹#›</a:t>
            </a:fld>
            <a:endParaRPr lang="en-US"/>
          </a:p>
        </p:txBody>
      </p:sp>
    </p:spTree>
    <p:extLst>
      <p:ext uri="{BB962C8B-B14F-4D97-AF65-F5344CB8AC3E}">
        <p14:creationId xmlns:p14="http://schemas.microsoft.com/office/powerpoint/2010/main" val="3138128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014DB2-4592-46A1-BE12-CF151D91B7D0}" type="datetimeFigureOut">
              <a:rPr lang="en-US" smtClean="0"/>
              <a:t>8/14/2021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E48169-43F2-4330-993B-4456D6E5F00A}" type="slidenum">
              <a:rPr lang="en-US" smtClean="0"/>
              <a:t>‹#›</a:t>
            </a:fld>
            <a:endParaRPr lang="en-US"/>
          </a:p>
        </p:txBody>
      </p:sp>
    </p:spTree>
    <p:extLst>
      <p:ext uri="{BB962C8B-B14F-4D97-AF65-F5344CB8AC3E}">
        <p14:creationId xmlns:p14="http://schemas.microsoft.com/office/powerpoint/2010/main" val="317960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014DB2-4592-46A1-BE12-CF151D91B7D0}" type="datetimeFigureOut">
              <a:rPr lang="en-US" smtClean="0"/>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E48169-43F2-4330-993B-4456D6E5F00A}" type="slidenum">
              <a:rPr lang="en-US" smtClean="0"/>
              <a:t>‹#›</a:t>
            </a:fld>
            <a:endParaRPr lang="en-US"/>
          </a:p>
        </p:txBody>
      </p:sp>
    </p:spTree>
    <p:extLst>
      <p:ext uri="{BB962C8B-B14F-4D97-AF65-F5344CB8AC3E}">
        <p14:creationId xmlns:p14="http://schemas.microsoft.com/office/powerpoint/2010/main" val="35396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014DB2-4592-46A1-BE12-CF151D91B7D0}" type="datetimeFigureOut">
              <a:rPr lang="en-US" smtClean="0"/>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E48169-43F2-4330-993B-4456D6E5F00A}" type="slidenum">
              <a:rPr lang="en-US" smtClean="0"/>
              <a:t>‹#›</a:t>
            </a:fld>
            <a:endParaRPr lang="en-US"/>
          </a:p>
        </p:txBody>
      </p:sp>
    </p:spTree>
    <p:extLst>
      <p:ext uri="{BB962C8B-B14F-4D97-AF65-F5344CB8AC3E}">
        <p14:creationId xmlns:p14="http://schemas.microsoft.com/office/powerpoint/2010/main" val="3145618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1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014DB2-4592-46A1-BE12-CF151D91B7D0}" type="datetimeFigureOut">
              <a:rPr lang="en-US" smtClean="0"/>
              <a:t>8/14/2021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E48169-43F2-4330-993B-4456D6E5F00A}" type="slidenum">
              <a:rPr lang="en-US" smtClean="0"/>
              <a:t>‹#›</a:t>
            </a:fld>
            <a:endParaRPr lang="en-US"/>
          </a:p>
        </p:txBody>
      </p:sp>
    </p:spTree>
    <p:extLst>
      <p:ext uri="{BB962C8B-B14F-4D97-AF65-F5344CB8AC3E}">
        <p14:creationId xmlns:p14="http://schemas.microsoft.com/office/powerpoint/2010/main" val="3881771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l="-25000" r="-2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D8FA4-535B-49FD-81F3-DF23BC6F3C99}"/>
              </a:ext>
            </a:extLst>
          </p:cNvPr>
          <p:cNvSpPr>
            <a:spLocks noGrp="1"/>
          </p:cNvSpPr>
          <p:nvPr>
            <p:ph type="ctrTitle"/>
          </p:nvPr>
        </p:nvSpPr>
        <p:spPr>
          <a:xfrm>
            <a:off x="0" y="2062072"/>
            <a:ext cx="9144000" cy="1824969"/>
          </a:xfrm>
          <a:solidFill>
            <a:schemeClr val="bg1">
              <a:lumMod val="95000"/>
              <a:alpha val="20000"/>
            </a:schemeClr>
          </a:solidFill>
        </p:spPr>
        <p:txBody>
          <a:bodyPr anchor="ctr">
            <a:normAutofit fontScale="90000"/>
          </a:bodyPr>
          <a:lstStyle/>
          <a:p>
            <a:r>
              <a:rPr lang="en-US" sz="5300" b="1" cap="small"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New Mexico </a:t>
            </a:r>
            <a:br>
              <a:rPr lang="en-US" sz="5300" b="1" cap="small"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en-US" sz="5300" b="1" cap="small"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Citizen Redistricting Committee</a:t>
            </a:r>
            <a:br>
              <a:rPr lang="en-US" sz="5300" b="1" cap="small"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en-US" sz="3300" b="1" cap="small"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Española, NM</a:t>
            </a:r>
            <a:br>
              <a:rPr lang="en-US" sz="3300" b="1" cap="small"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en-US" sz="3300" b="1" cap="sma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August 15, </a:t>
            </a:r>
            <a:r>
              <a:rPr lang="en-US" sz="3300" b="1" cap="small"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2021</a:t>
            </a:r>
            <a:br>
              <a:rPr lang="en-US" sz="5300" b="1" cap="small"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endParaRPr lang="en-US" b="1" cap="small"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12" name="Picture 11" descr="A picture containing chart&#10;&#10;Description automatically generated">
            <a:extLst>
              <a:ext uri="{FF2B5EF4-FFF2-40B4-BE49-F238E27FC236}">
                <a16:creationId xmlns:a16="http://schemas.microsoft.com/office/drawing/2014/main" id="{0B189A6D-C667-4F5E-B95B-78ED5DE7E9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17" y="6106886"/>
            <a:ext cx="1315741" cy="685800"/>
          </a:xfrm>
          <a:prstGeom prst="rect">
            <a:avLst/>
          </a:prstGeom>
          <a:ln>
            <a:solidFill>
              <a:schemeClr val="tx1"/>
            </a:solidFill>
          </a:ln>
        </p:spPr>
      </p:pic>
    </p:spTree>
    <p:extLst>
      <p:ext uri="{BB962C8B-B14F-4D97-AF65-F5344CB8AC3E}">
        <p14:creationId xmlns:p14="http://schemas.microsoft.com/office/powerpoint/2010/main" val="4098355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D5E02B-B27E-493D-8AB8-F68FFAFA54E4}"/>
              </a:ext>
            </a:extLst>
          </p:cNvPr>
          <p:cNvSpPr txBox="1">
            <a:spLocks noChangeArrowheads="1"/>
          </p:cNvSpPr>
          <p:nvPr/>
        </p:nvSpPr>
        <p:spPr>
          <a:xfrm>
            <a:off x="0" y="0"/>
            <a:ext cx="9144000" cy="914400"/>
          </a:xfrm>
          <a:prstGeom prst="rect">
            <a:avLst/>
          </a:prstGeom>
          <a:solidFill>
            <a:schemeClr val="accent4">
              <a:lumMod val="40000"/>
              <a:lumOff val="60000"/>
            </a:schemeClr>
          </a:solidFill>
          <a:ln w="57150">
            <a:solidFill>
              <a:schemeClr val="tx1"/>
            </a:solidFill>
          </a:ln>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en-US" sz="4400" b="1" cap="small" dirty="0">
                <a:latin typeface="Cambria" panose="02040503050406030204" pitchFamily="18" charset="0"/>
                <a:ea typeface="Cambria" panose="02040503050406030204" pitchFamily="18" charset="0"/>
              </a:rPr>
              <a:t>Congressional District Deviations</a:t>
            </a:r>
          </a:p>
        </p:txBody>
      </p:sp>
      <p:graphicFrame>
        <p:nvGraphicFramePr>
          <p:cNvPr id="5" name="Table 4">
            <a:extLst>
              <a:ext uri="{FF2B5EF4-FFF2-40B4-BE49-F238E27FC236}">
                <a16:creationId xmlns:a16="http://schemas.microsoft.com/office/drawing/2014/main" id="{DCBE6D8F-8F59-47F6-9111-469987C5B70D}"/>
              </a:ext>
            </a:extLst>
          </p:cNvPr>
          <p:cNvGraphicFramePr>
            <a:graphicFrameLocks noGrp="1"/>
          </p:cNvGraphicFramePr>
          <p:nvPr/>
        </p:nvGraphicFramePr>
        <p:xfrm>
          <a:off x="503853" y="1464907"/>
          <a:ext cx="8283984" cy="3659408"/>
        </p:xfrm>
        <a:graphic>
          <a:graphicData uri="http://schemas.openxmlformats.org/drawingml/2006/table">
            <a:tbl>
              <a:tblPr firstRow="1" firstCol="1" bandRow="1">
                <a:tableStyleId>{5C22544A-7EE6-4342-B048-85BDC9FD1C3A}</a:tableStyleId>
              </a:tblPr>
              <a:tblGrid>
                <a:gridCol w="3079102">
                  <a:extLst>
                    <a:ext uri="{9D8B030D-6E8A-4147-A177-3AD203B41FA5}">
                      <a16:colId xmlns:a16="http://schemas.microsoft.com/office/drawing/2014/main" val="3112034553"/>
                    </a:ext>
                  </a:extLst>
                </a:gridCol>
                <a:gridCol w="1342009">
                  <a:extLst>
                    <a:ext uri="{9D8B030D-6E8A-4147-A177-3AD203B41FA5}">
                      <a16:colId xmlns:a16="http://schemas.microsoft.com/office/drawing/2014/main" val="334306436"/>
                    </a:ext>
                  </a:extLst>
                </a:gridCol>
                <a:gridCol w="2057099">
                  <a:extLst>
                    <a:ext uri="{9D8B030D-6E8A-4147-A177-3AD203B41FA5}">
                      <a16:colId xmlns:a16="http://schemas.microsoft.com/office/drawing/2014/main" val="553418900"/>
                    </a:ext>
                  </a:extLst>
                </a:gridCol>
                <a:gridCol w="1805774">
                  <a:extLst>
                    <a:ext uri="{9D8B030D-6E8A-4147-A177-3AD203B41FA5}">
                      <a16:colId xmlns:a16="http://schemas.microsoft.com/office/drawing/2014/main" val="938787041"/>
                    </a:ext>
                  </a:extLst>
                </a:gridCol>
              </a:tblGrid>
              <a:tr h="451337">
                <a:tc>
                  <a:txBody>
                    <a:bodyPr/>
                    <a:lstStyle/>
                    <a:p>
                      <a:pPr marL="0" marR="0" algn="ctr">
                        <a:spcBef>
                          <a:spcPts val="0"/>
                        </a:spcBef>
                        <a:spcAft>
                          <a:spcPts val="0"/>
                        </a:spcAft>
                      </a:pPr>
                      <a:r>
                        <a:rPr lang="en-US" sz="2000" cap="small" baseline="0" dirty="0">
                          <a:solidFill>
                            <a:schemeClr val="tx1"/>
                          </a:solidFill>
                          <a:effectLst/>
                          <a:latin typeface="+mn-lt"/>
                        </a:rPr>
                        <a:t>District</a:t>
                      </a:r>
                      <a:endParaRPr lang="en-US" sz="2000" cap="small" baseline="0" dirty="0">
                        <a:solidFill>
                          <a:schemeClr val="tx1"/>
                        </a:solidFill>
                        <a:effectLst/>
                        <a:latin typeface="+mn-lt"/>
                        <a:ea typeface="Calibri" panose="020F0502020204030204" pitchFamily="34" charset="0"/>
                      </a:endParaRPr>
                    </a:p>
                  </a:txBody>
                  <a:tcPr marL="68580" marR="68580" marT="9525" marB="952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r">
                        <a:spcBef>
                          <a:spcPts val="0"/>
                        </a:spcBef>
                        <a:spcAft>
                          <a:spcPts val="0"/>
                        </a:spcAft>
                      </a:pPr>
                      <a:r>
                        <a:rPr lang="en-US" sz="2000" cap="small" baseline="0" dirty="0">
                          <a:solidFill>
                            <a:schemeClr val="tx1"/>
                          </a:solidFill>
                          <a:effectLst/>
                          <a:latin typeface="+mn-lt"/>
                        </a:rPr>
                        <a:t>Population</a:t>
                      </a:r>
                      <a:endParaRPr lang="en-US" sz="2000" cap="small" baseline="0" dirty="0">
                        <a:solidFill>
                          <a:schemeClr val="tx1"/>
                        </a:solidFill>
                        <a:effectLst/>
                        <a:latin typeface="+mn-lt"/>
                        <a:ea typeface="Calibri" panose="020F0502020204030204" pitchFamily="34" charset="0"/>
                      </a:endParaRPr>
                    </a:p>
                  </a:txBody>
                  <a:tcPr marL="68580" marR="68580" marT="9525" marB="952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r">
                        <a:spcBef>
                          <a:spcPts val="0"/>
                        </a:spcBef>
                        <a:spcAft>
                          <a:spcPts val="0"/>
                        </a:spcAft>
                      </a:pPr>
                      <a:r>
                        <a:rPr lang="en-US" sz="2000" cap="small" baseline="0" dirty="0">
                          <a:solidFill>
                            <a:schemeClr val="tx1"/>
                          </a:solidFill>
                          <a:effectLst/>
                          <a:latin typeface="+mn-lt"/>
                        </a:rPr>
                        <a:t>Deviation</a:t>
                      </a:r>
                      <a:endParaRPr lang="en-US" sz="2000" cap="small" baseline="0" dirty="0">
                        <a:solidFill>
                          <a:schemeClr val="tx1"/>
                        </a:solidFill>
                        <a:effectLst/>
                        <a:latin typeface="+mn-lt"/>
                        <a:ea typeface="Calibri" panose="020F0502020204030204" pitchFamily="34" charset="0"/>
                      </a:endParaRPr>
                    </a:p>
                  </a:txBody>
                  <a:tcPr marL="68580" marR="68580" marT="9525" marB="952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r">
                        <a:spcBef>
                          <a:spcPts val="0"/>
                        </a:spcBef>
                        <a:spcAft>
                          <a:spcPts val="0"/>
                        </a:spcAft>
                      </a:pPr>
                      <a:r>
                        <a:rPr lang="en-US" sz="2000" cap="small" baseline="0" dirty="0">
                          <a:solidFill>
                            <a:schemeClr val="tx1"/>
                          </a:solidFill>
                          <a:effectLst/>
                          <a:latin typeface="+mn-lt"/>
                        </a:rPr>
                        <a:t>% Deviation</a:t>
                      </a:r>
                      <a:endParaRPr lang="en-US" sz="2000" cap="small" baseline="0" dirty="0">
                        <a:solidFill>
                          <a:schemeClr val="tx1"/>
                        </a:solidFill>
                        <a:effectLst/>
                        <a:latin typeface="+mn-lt"/>
                        <a:ea typeface="Calibri" panose="020F0502020204030204" pitchFamily="34" charset="0"/>
                      </a:endParaRPr>
                    </a:p>
                  </a:txBody>
                  <a:tcPr marL="68580" marR="68580" marT="9525" marB="952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502250463"/>
                  </a:ext>
                </a:extLst>
              </a:tr>
              <a:tr h="839487">
                <a:tc>
                  <a:txBody>
                    <a:bodyPr/>
                    <a:lstStyle/>
                    <a:p>
                      <a:pPr marL="0" marR="0" algn="l">
                        <a:spcBef>
                          <a:spcPts val="0"/>
                        </a:spcBef>
                        <a:spcAft>
                          <a:spcPts val="0"/>
                        </a:spcAft>
                      </a:pPr>
                      <a:r>
                        <a:rPr lang="en-US" sz="2200" cap="small" baseline="0" dirty="0">
                          <a:solidFill>
                            <a:schemeClr val="tx1"/>
                          </a:solidFill>
                          <a:effectLst/>
                          <a:latin typeface="+mn-lt"/>
                        </a:rPr>
                        <a:t>Congressional District 1</a:t>
                      </a:r>
                      <a:endParaRPr lang="en-US" sz="2200" cap="small" baseline="0" dirty="0">
                        <a:solidFill>
                          <a:schemeClr val="tx1"/>
                        </a:solidFill>
                        <a:effectLst/>
                        <a:latin typeface="+mn-lt"/>
                        <a:ea typeface="Calibri" panose="020F0502020204030204" pitchFamily="34" charset="0"/>
                      </a:endParaRPr>
                    </a:p>
                  </a:txBody>
                  <a:tcPr marL="68580" marR="68580" marT="9525" marB="9525"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r">
                        <a:spcBef>
                          <a:spcPts val="0"/>
                        </a:spcBef>
                        <a:spcAft>
                          <a:spcPts val="0"/>
                        </a:spcAft>
                      </a:pPr>
                      <a:r>
                        <a:rPr lang="en-US" sz="2200" cap="small" baseline="0" dirty="0">
                          <a:solidFill>
                            <a:schemeClr val="tx1"/>
                          </a:solidFill>
                          <a:effectLst/>
                          <a:latin typeface="+mn-lt"/>
                        </a:rPr>
                        <a:t>694,577</a:t>
                      </a:r>
                      <a:endParaRPr lang="en-US" sz="2200" cap="small" baseline="0" dirty="0">
                        <a:solidFill>
                          <a:schemeClr val="tx1"/>
                        </a:solidFill>
                        <a:effectLst/>
                        <a:latin typeface="+mn-lt"/>
                        <a:ea typeface="Calibri" panose="020F0502020204030204" pitchFamily="34" charset="0"/>
                      </a:endParaRPr>
                    </a:p>
                  </a:txBody>
                  <a:tcPr marL="68580" marR="68580" marT="9525" marB="9525"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r">
                        <a:spcBef>
                          <a:spcPts val="0"/>
                        </a:spcBef>
                        <a:spcAft>
                          <a:spcPts val="0"/>
                        </a:spcAft>
                      </a:pPr>
                      <a:r>
                        <a:rPr lang="en-US" sz="2200" cap="small" baseline="0" dirty="0">
                          <a:solidFill>
                            <a:schemeClr val="tx1"/>
                          </a:solidFill>
                          <a:effectLst/>
                          <a:latin typeface="+mn-lt"/>
                        </a:rPr>
                        <a:t>-11,264</a:t>
                      </a:r>
                      <a:endParaRPr lang="en-US" sz="2200" cap="small" baseline="0" dirty="0">
                        <a:solidFill>
                          <a:schemeClr val="tx1"/>
                        </a:solidFill>
                        <a:effectLst/>
                        <a:latin typeface="+mn-lt"/>
                        <a:ea typeface="Calibri" panose="020F0502020204030204" pitchFamily="34" charset="0"/>
                      </a:endParaRPr>
                    </a:p>
                  </a:txBody>
                  <a:tcPr marL="68580" marR="68580" marT="9525" marB="9525"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r">
                        <a:spcBef>
                          <a:spcPts val="0"/>
                        </a:spcBef>
                        <a:spcAft>
                          <a:spcPts val="0"/>
                        </a:spcAft>
                      </a:pPr>
                      <a:r>
                        <a:rPr lang="en-US" sz="2200" cap="small" baseline="0" dirty="0">
                          <a:solidFill>
                            <a:schemeClr val="tx1"/>
                          </a:solidFill>
                          <a:effectLst/>
                          <a:latin typeface="+mn-lt"/>
                        </a:rPr>
                        <a:t>-1.60%</a:t>
                      </a:r>
                      <a:endParaRPr lang="en-US" sz="2200" cap="small" baseline="0" dirty="0">
                        <a:solidFill>
                          <a:schemeClr val="tx1"/>
                        </a:solidFill>
                        <a:effectLst/>
                        <a:latin typeface="+mn-lt"/>
                        <a:ea typeface="Calibri" panose="020F0502020204030204" pitchFamily="34" charset="0"/>
                      </a:endParaRPr>
                    </a:p>
                  </a:txBody>
                  <a:tcPr marL="68580" marR="68580" marT="9525" marB="9525"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27952413"/>
                  </a:ext>
                </a:extLst>
              </a:tr>
              <a:tr h="839487">
                <a:tc>
                  <a:txBody>
                    <a:bodyPr/>
                    <a:lstStyle/>
                    <a:p>
                      <a:pPr marL="0" marR="0" algn="l">
                        <a:spcBef>
                          <a:spcPts val="0"/>
                        </a:spcBef>
                        <a:spcAft>
                          <a:spcPts val="0"/>
                        </a:spcAft>
                      </a:pPr>
                      <a:r>
                        <a:rPr lang="en-US" sz="2200" cap="small" baseline="0" dirty="0">
                          <a:solidFill>
                            <a:schemeClr val="tx1"/>
                          </a:solidFill>
                          <a:effectLst/>
                          <a:latin typeface="+mn-lt"/>
                        </a:rPr>
                        <a:t>Congressional District 2</a:t>
                      </a:r>
                      <a:endParaRPr lang="en-US" sz="2200" cap="small" baseline="0" dirty="0">
                        <a:solidFill>
                          <a:schemeClr val="tx1"/>
                        </a:solidFill>
                        <a:effectLst/>
                        <a:latin typeface="+mn-lt"/>
                        <a:ea typeface="Calibri" panose="020F0502020204030204" pitchFamily="34" charset="0"/>
                      </a:endParaRPr>
                    </a:p>
                  </a:txBody>
                  <a:tcPr marL="68580" marR="68580" marT="9525" marB="9525"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r">
                        <a:spcBef>
                          <a:spcPts val="0"/>
                        </a:spcBef>
                        <a:spcAft>
                          <a:spcPts val="0"/>
                        </a:spcAft>
                      </a:pPr>
                      <a:r>
                        <a:rPr lang="en-US" sz="2200" cap="small" baseline="0" dirty="0">
                          <a:solidFill>
                            <a:schemeClr val="tx1"/>
                          </a:solidFill>
                          <a:effectLst/>
                          <a:latin typeface="+mn-lt"/>
                        </a:rPr>
                        <a:t>714,022</a:t>
                      </a:r>
                      <a:endParaRPr lang="en-US" sz="2200" cap="small" baseline="0" dirty="0">
                        <a:solidFill>
                          <a:schemeClr val="tx1"/>
                        </a:solidFill>
                        <a:effectLst/>
                        <a:latin typeface="+mn-lt"/>
                        <a:ea typeface="Calibri" panose="020F0502020204030204" pitchFamily="34" charset="0"/>
                      </a:endParaRPr>
                    </a:p>
                  </a:txBody>
                  <a:tcPr marL="68580" marR="68580"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r">
                        <a:spcBef>
                          <a:spcPts val="0"/>
                        </a:spcBef>
                        <a:spcAft>
                          <a:spcPts val="0"/>
                        </a:spcAft>
                      </a:pPr>
                      <a:r>
                        <a:rPr lang="en-US" sz="2200" cap="small" baseline="0" dirty="0">
                          <a:solidFill>
                            <a:schemeClr val="tx1"/>
                          </a:solidFill>
                          <a:effectLst/>
                          <a:latin typeface="+mn-lt"/>
                        </a:rPr>
                        <a:t>8,181</a:t>
                      </a:r>
                      <a:endParaRPr lang="en-US" sz="2200" cap="small" baseline="0" dirty="0">
                        <a:solidFill>
                          <a:schemeClr val="tx1"/>
                        </a:solidFill>
                        <a:effectLst/>
                        <a:latin typeface="+mn-lt"/>
                        <a:ea typeface="Calibri" panose="020F0502020204030204" pitchFamily="34" charset="0"/>
                      </a:endParaRPr>
                    </a:p>
                  </a:txBody>
                  <a:tcPr marL="68580" marR="68580"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r">
                        <a:spcBef>
                          <a:spcPts val="0"/>
                        </a:spcBef>
                        <a:spcAft>
                          <a:spcPts val="0"/>
                        </a:spcAft>
                      </a:pPr>
                      <a:r>
                        <a:rPr lang="en-US" sz="2200" cap="small" baseline="0" dirty="0">
                          <a:solidFill>
                            <a:schemeClr val="tx1"/>
                          </a:solidFill>
                          <a:effectLst/>
                          <a:latin typeface="+mn-lt"/>
                        </a:rPr>
                        <a:t>1.16%</a:t>
                      </a:r>
                      <a:endParaRPr lang="en-US" sz="2200" cap="small" baseline="0" dirty="0">
                        <a:solidFill>
                          <a:schemeClr val="tx1"/>
                        </a:solidFill>
                        <a:effectLst/>
                        <a:latin typeface="+mn-lt"/>
                        <a:ea typeface="Calibri" panose="020F0502020204030204" pitchFamily="34" charset="0"/>
                      </a:endParaRPr>
                    </a:p>
                  </a:txBody>
                  <a:tcPr marL="68580" marR="68580" marT="9525" marB="9525"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23343891"/>
                  </a:ext>
                </a:extLst>
              </a:tr>
              <a:tr h="839487">
                <a:tc>
                  <a:txBody>
                    <a:bodyPr/>
                    <a:lstStyle/>
                    <a:p>
                      <a:pPr marL="0" marR="0" algn="l">
                        <a:spcBef>
                          <a:spcPts val="0"/>
                        </a:spcBef>
                        <a:spcAft>
                          <a:spcPts val="0"/>
                        </a:spcAft>
                      </a:pPr>
                      <a:r>
                        <a:rPr lang="en-US" sz="2200" cap="small" baseline="0" dirty="0">
                          <a:solidFill>
                            <a:schemeClr val="tx1"/>
                          </a:solidFill>
                          <a:effectLst/>
                          <a:latin typeface="+mn-lt"/>
                        </a:rPr>
                        <a:t>Congressional District 3</a:t>
                      </a:r>
                      <a:endParaRPr lang="en-US" sz="2200" cap="small" baseline="0" dirty="0">
                        <a:solidFill>
                          <a:schemeClr val="tx1"/>
                        </a:solidFill>
                        <a:effectLst/>
                        <a:latin typeface="+mn-lt"/>
                        <a:ea typeface="Calibri" panose="020F0502020204030204" pitchFamily="34" charset="0"/>
                      </a:endParaRPr>
                    </a:p>
                  </a:txBody>
                  <a:tcPr marL="68580" marR="68580" marT="9525" marB="9525"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pPr>
                      <a:r>
                        <a:rPr lang="en-US" sz="2200" cap="small" baseline="0" dirty="0">
                          <a:solidFill>
                            <a:schemeClr val="tx1"/>
                          </a:solidFill>
                          <a:effectLst/>
                          <a:latin typeface="+mn-lt"/>
                        </a:rPr>
                        <a:t>708,923</a:t>
                      </a:r>
                      <a:endParaRPr lang="en-US" sz="2200" cap="small" baseline="0" dirty="0">
                        <a:solidFill>
                          <a:schemeClr val="tx1"/>
                        </a:solidFill>
                        <a:effectLst/>
                        <a:latin typeface="+mn-lt"/>
                        <a:ea typeface="Calibri" panose="020F0502020204030204" pitchFamily="34" charset="0"/>
                      </a:endParaRPr>
                    </a:p>
                  </a:txBody>
                  <a:tcPr marL="68580" marR="68580" marT="9525" marB="9525"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pPr>
                      <a:r>
                        <a:rPr lang="en-US" sz="2200" cap="small" baseline="0" dirty="0">
                          <a:solidFill>
                            <a:schemeClr val="tx1"/>
                          </a:solidFill>
                          <a:effectLst/>
                          <a:latin typeface="+mn-lt"/>
                        </a:rPr>
                        <a:t>3,082</a:t>
                      </a:r>
                      <a:endParaRPr lang="en-US" sz="2200" cap="small" baseline="0" dirty="0">
                        <a:solidFill>
                          <a:schemeClr val="tx1"/>
                        </a:solidFill>
                        <a:effectLst/>
                        <a:latin typeface="+mn-lt"/>
                        <a:ea typeface="Calibri" panose="020F0502020204030204" pitchFamily="34" charset="0"/>
                      </a:endParaRPr>
                    </a:p>
                  </a:txBody>
                  <a:tcPr marL="68580" marR="68580" marT="9525" marB="9525"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pPr>
                      <a:r>
                        <a:rPr lang="en-US" sz="2200" cap="small" baseline="0" dirty="0">
                          <a:solidFill>
                            <a:schemeClr val="tx1"/>
                          </a:solidFill>
                          <a:effectLst/>
                          <a:latin typeface="+mn-lt"/>
                        </a:rPr>
                        <a:t>0.44%</a:t>
                      </a:r>
                      <a:endParaRPr lang="en-US" sz="2200" cap="small" baseline="0" dirty="0">
                        <a:solidFill>
                          <a:schemeClr val="tx1"/>
                        </a:solidFill>
                        <a:effectLst/>
                        <a:latin typeface="+mn-lt"/>
                        <a:ea typeface="Calibri" panose="020F0502020204030204" pitchFamily="34" charset="0"/>
                      </a:endParaRPr>
                    </a:p>
                  </a:txBody>
                  <a:tcPr marL="68580" marR="68580" marT="9525" marB="9525"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9468304"/>
                  </a:ext>
                </a:extLst>
              </a:tr>
              <a:tr h="451337">
                <a:tc>
                  <a:txBody>
                    <a:bodyPr/>
                    <a:lstStyle/>
                    <a:p>
                      <a:endParaRPr lang="en-US" sz="2200" cap="small" baseline="0" dirty="0">
                        <a:solidFill>
                          <a:schemeClr val="tx1"/>
                        </a:solidFill>
                        <a:effectLst/>
                        <a:latin typeface="+mn-lt"/>
                      </a:endParaRPr>
                    </a:p>
                    <a:p>
                      <a:r>
                        <a:rPr lang="en-US" sz="2200" cap="small" baseline="0" dirty="0">
                          <a:solidFill>
                            <a:schemeClr val="tx1"/>
                          </a:solidFill>
                          <a:effectLst/>
                          <a:latin typeface="+mn-lt"/>
                        </a:rPr>
                        <a:t>Ideal Population</a:t>
                      </a:r>
                    </a:p>
                  </a:txBody>
                  <a:tcPr marL="68580" marR="68580" marT="9525" marB="9525" anchor="b">
                    <a:lnT w="12700" cap="flat" cmpd="sng" algn="ctr">
                      <a:solidFill>
                        <a:schemeClr val="tx1"/>
                      </a:solidFill>
                      <a:prstDash val="solid"/>
                      <a:round/>
                      <a:headEnd type="none" w="med" len="med"/>
                      <a:tailEnd type="none" w="med" len="med"/>
                    </a:lnT>
                    <a:noFill/>
                  </a:tcPr>
                </a:tc>
                <a:tc>
                  <a:txBody>
                    <a:bodyPr/>
                    <a:lstStyle/>
                    <a:p>
                      <a:pPr marL="0" marR="0" algn="r">
                        <a:spcBef>
                          <a:spcPts val="0"/>
                        </a:spcBef>
                        <a:spcAft>
                          <a:spcPts val="0"/>
                        </a:spcAft>
                      </a:pPr>
                      <a:r>
                        <a:rPr lang="en-US" sz="2200" cap="small" baseline="0" dirty="0">
                          <a:solidFill>
                            <a:schemeClr val="tx1"/>
                          </a:solidFill>
                          <a:effectLst/>
                          <a:latin typeface="+mn-lt"/>
                          <a:ea typeface="Calibri" panose="020F0502020204030204" pitchFamily="34" charset="0"/>
                        </a:rPr>
                        <a:t>705,841</a:t>
                      </a:r>
                    </a:p>
                  </a:txBody>
                  <a:tcPr marL="68580" marR="68580" marT="9525" marB="9525" anchor="b">
                    <a:lnT w="12700" cap="flat" cmpd="sng" algn="ctr">
                      <a:solidFill>
                        <a:schemeClr val="tx1"/>
                      </a:solidFill>
                      <a:prstDash val="solid"/>
                      <a:round/>
                      <a:headEnd type="none" w="med" len="med"/>
                      <a:tailEnd type="none" w="med" len="med"/>
                    </a:lnT>
                    <a:noFill/>
                  </a:tcPr>
                </a:tc>
                <a:tc>
                  <a:txBody>
                    <a:bodyPr/>
                    <a:lstStyle/>
                    <a:p>
                      <a:pPr marL="0" marR="0" algn="r">
                        <a:spcBef>
                          <a:spcPts val="0"/>
                        </a:spcBef>
                        <a:spcAft>
                          <a:spcPts val="0"/>
                        </a:spcAft>
                      </a:pPr>
                      <a:endParaRPr lang="en-US" sz="2200" cap="small" baseline="0" dirty="0">
                        <a:solidFill>
                          <a:schemeClr val="tx1"/>
                        </a:solidFill>
                        <a:effectLst/>
                        <a:latin typeface="+mn-lt"/>
                        <a:ea typeface="Calibri" panose="020F0502020204030204" pitchFamily="34" charset="0"/>
                      </a:endParaRPr>
                    </a:p>
                  </a:txBody>
                  <a:tcPr marL="68580" marR="68580" marT="9525" marB="9525" anchor="b">
                    <a:lnT w="12700" cap="flat" cmpd="sng" algn="ctr">
                      <a:solidFill>
                        <a:schemeClr val="tx1"/>
                      </a:solidFill>
                      <a:prstDash val="solid"/>
                      <a:round/>
                      <a:headEnd type="none" w="med" len="med"/>
                      <a:tailEnd type="none" w="med" len="med"/>
                    </a:lnT>
                    <a:noFill/>
                  </a:tcPr>
                </a:tc>
                <a:tc>
                  <a:txBody>
                    <a:bodyPr/>
                    <a:lstStyle/>
                    <a:p>
                      <a:pPr marL="0" marR="0" algn="r">
                        <a:spcBef>
                          <a:spcPts val="0"/>
                        </a:spcBef>
                        <a:spcAft>
                          <a:spcPts val="0"/>
                        </a:spcAft>
                      </a:pPr>
                      <a:endParaRPr lang="en-US" sz="2200" cap="small" baseline="0" dirty="0">
                        <a:solidFill>
                          <a:schemeClr val="tx1"/>
                        </a:solidFill>
                        <a:effectLst/>
                        <a:latin typeface="+mn-lt"/>
                        <a:ea typeface="Calibri" panose="020F0502020204030204" pitchFamily="34" charset="0"/>
                      </a:endParaRPr>
                    </a:p>
                  </a:txBody>
                  <a:tcPr marL="68580" marR="68580" marT="9525" marB="9525"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242727605"/>
                  </a:ext>
                </a:extLst>
              </a:tr>
            </a:tbl>
          </a:graphicData>
        </a:graphic>
      </p:graphicFrame>
    </p:spTree>
    <p:extLst>
      <p:ext uri="{BB962C8B-B14F-4D97-AF65-F5344CB8AC3E}">
        <p14:creationId xmlns:p14="http://schemas.microsoft.com/office/powerpoint/2010/main" val="687256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A2A86D9-599F-459C-82D3-2B75DDC8253F}"/>
              </a:ext>
            </a:extLst>
          </p:cNvPr>
          <p:cNvSpPr txBox="1">
            <a:spLocks noChangeArrowheads="1"/>
          </p:cNvSpPr>
          <p:nvPr/>
        </p:nvSpPr>
        <p:spPr>
          <a:xfrm>
            <a:off x="0" y="0"/>
            <a:ext cx="9144000" cy="1101012"/>
          </a:xfrm>
          <a:prstGeom prst="rect">
            <a:avLst/>
          </a:prstGeom>
          <a:solidFill>
            <a:schemeClr val="accent4">
              <a:lumMod val="40000"/>
              <a:lumOff val="60000"/>
            </a:schemeClr>
          </a:solidFill>
          <a:ln w="57150">
            <a:solidFill>
              <a:schemeClr val="tx1"/>
            </a:solidFill>
          </a:ln>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en-US" sz="3900" b="1" cap="small" dirty="0">
                <a:latin typeface="Cambria" panose="02040503050406030204" pitchFamily="18" charset="0"/>
                <a:ea typeface="Cambria" panose="02040503050406030204" pitchFamily="18" charset="0"/>
              </a:rPr>
              <a:t>Allowable Deviation from </a:t>
            </a:r>
          </a:p>
          <a:p>
            <a:pPr algn="ctr"/>
            <a:r>
              <a:rPr lang="en-US" altLang="en-US" sz="3900" b="1" cap="small" dirty="0">
                <a:latin typeface="Cambria" panose="02040503050406030204" pitchFamily="18" charset="0"/>
                <a:ea typeface="Cambria" panose="02040503050406030204" pitchFamily="18" charset="0"/>
              </a:rPr>
              <a:t>the Ideal Population</a:t>
            </a:r>
          </a:p>
        </p:txBody>
      </p:sp>
      <p:sp>
        <p:nvSpPr>
          <p:cNvPr id="7" name="TextBox 6">
            <a:extLst>
              <a:ext uri="{FF2B5EF4-FFF2-40B4-BE49-F238E27FC236}">
                <a16:creationId xmlns:a16="http://schemas.microsoft.com/office/drawing/2014/main" id="{B66DE660-83C3-4D29-BDC6-5FBC0F7637B0}"/>
              </a:ext>
            </a:extLst>
          </p:cNvPr>
          <p:cNvSpPr txBox="1"/>
          <p:nvPr/>
        </p:nvSpPr>
        <p:spPr>
          <a:xfrm>
            <a:off x="157067" y="4142386"/>
            <a:ext cx="8723376" cy="646331"/>
          </a:xfrm>
          <a:prstGeom prst="rect">
            <a:avLst/>
          </a:prstGeom>
          <a:solidFill>
            <a:schemeClr val="accent4">
              <a:lumMod val="20000"/>
              <a:lumOff val="80000"/>
            </a:schemeClr>
          </a:solidFill>
          <a:ln w="38100">
            <a:solidFill>
              <a:schemeClr val="tx1"/>
            </a:solidFill>
          </a:ln>
        </p:spPr>
        <p:txBody>
          <a:bodyPr wrap="square">
            <a:spAutoFit/>
          </a:bodyPr>
          <a:lstStyle/>
          <a:p>
            <a:pPr marL="0" indent="0" algn="ctr" eaLnBrk="1" hangingPunct="1">
              <a:buNone/>
            </a:pPr>
            <a:r>
              <a:rPr lang="en-US" altLang="en-US" sz="3600" b="1" cap="small" dirty="0">
                <a:ea typeface="Cambria" panose="02040503050406030204" pitchFamily="18" charset="0"/>
              </a:rPr>
              <a:t>NM State House and Senate Districts </a:t>
            </a:r>
          </a:p>
        </p:txBody>
      </p:sp>
      <p:sp>
        <p:nvSpPr>
          <p:cNvPr id="11" name="TextBox 10">
            <a:extLst>
              <a:ext uri="{FF2B5EF4-FFF2-40B4-BE49-F238E27FC236}">
                <a16:creationId xmlns:a16="http://schemas.microsoft.com/office/drawing/2014/main" id="{5F3FC3CE-07D6-450E-B02C-DC1D1ECC7805}"/>
              </a:ext>
            </a:extLst>
          </p:cNvPr>
          <p:cNvSpPr txBox="1"/>
          <p:nvPr/>
        </p:nvSpPr>
        <p:spPr>
          <a:xfrm>
            <a:off x="157067" y="1665492"/>
            <a:ext cx="8725259" cy="646331"/>
          </a:xfrm>
          <a:prstGeom prst="rect">
            <a:avLst/>
          </a:prstGeom>
          <a:solidFill>
            <a:schemeClr val="accent4">
              <a:lumMod val="20000"/>
              <a:lumOff val="80000"/>
            </a:schemeClr>
          </a:solidFill>
          <a:ln w="38100">
            <a:solidFill>
              <a:schemeClr val="tx1"/>
            </a:solidFill>
          </a:ln>
        </p:spPr>
        <p:txBody>
          <a:bodyPr wrap="square">
            <a:spAutoFit/>
          </a:bodyPr>
          <a:lstStyle/>
          <a:p>
            <a:pPr marL="0" indent="0" algn="ctr" eaLnBrk="1" hangingPunct="1">
              <a:buNone/>
            </a:pPr>
            <a:r>
              <a:rPr lang="en-US" altLang="en-US" sz="3600" b="1" cap="small" dirty="0">
                <a:ea typeface="Cambria" panose="02040503050406030204" pitchFamily="18" charset="0"/>
              </a:rPr>
              <a:t>NM Congressional Districts</a:t>
            </a:r>
          </a:p>
        </p:txBody>
      </p:sp>
      <p:sp>
        <p:nvSpPr>
          <p:cNvPr id="13" name="TextBox 12">
            <a:extLst>
              <a:ext uri="{FF2B5EF4-FFF2-40B4-BE49-F238E27FC236}">
                <a16:creationId xmlns:a16="http://schemas.microsoft.com/office/drawing/2014/main" id="{EEF2EA7B-0B76-43B0-8B71-519F4D175970}"/>
              </a:ext>
            </a:extLst>
          </p:cNvPr>
          <p:cNvSpPr txBox="1"/>
          <p:nvPr/>
        </p:nvSpPr>
        <p:spPr>
          <a:xfrm>
            <a:off x="26439" y="2433680"/>
            <a:ext cx="9144000" cy="1338828"/>
          </a:xfrm>
          <a:prstGeom prst="rect">
            <a:avLst/>
          </a:prstGeom>
          <a:noFill/>
        </p:spPr>
        <p:txBody>
          <a:bodyPr wrap="square">
            <a:spAutoFit/>
          </a:bodyPr>
          <a:lstStyle/>
          <a:p>
            <a:pPr algn="ctr">
              <a:lnSpc>
                <a:spcPct val="90000"/>
              </a:lnSpc>
            </a:pPr>
            <a:r>
              <a:rPr lang="en-US" altLang="en-US" sz="3200" b="1" cap="small" dirty="0">
                <a:ea typeface="Cambria" panose="02040503050406030204" pitchFamily="18" charset="0"/>
              </a:rPr>
              <a:t>As equal as “practicable”</a:t>
            </a:r>
          </a:p>
          <a:p>
            <a:pPr algn="ctr">
              <a:lnSpc>
                <a:spcPct val="90000"/>
              </a:lnSpc>
            </a:pPr>
            <a:endParaRPr lang="en-US" altLang="en-US" sz="1200" b="1" cap="small" dirty="0">
              <a:ea typeface="Cambria" panose="02040503050406030204" pitchFamily="18" charset="0"/>
            </a:endParaRPr>
          </a:p>
          <a:p>
            <a:pPr algn="ctr">
              <a:lnSpc>
                <a:spcPct val="90000"/>
              </a:lnSpc>
            </a:pPr>
            <a:r>
              <a:rPr lang="en-US" altLang="en-US" sz="2800" cap="small" dirty="0">
                <a:ea typeface="Cambria" panose="02040503050406030204" pitchFamily="18" charset="0"/>
              </a:rPr>
              <a:t>Goal: zero deviation </a:t>
            </a:r>
          </a:p>
          <a:p>
            <a:pPr algn="ctr">
              <a:lnSpc>
                <a:spcPct val="90000"/>
              </a:lnSpc>
            </a:pPr>
            <a:r>
              <a:rPr lang="en-US" altLang="en-US" cap="small" dirty="0">
                <a:ea typeface="Cambria" panose="02040503050406030204" pitchFamily="18" charset="0"/>
              </a:rPr>
              <a:t>(unless that deviation is justified by legitimate state objectives)</a:t>
            </a:r>
          </a:p>
        </p:txBody>
      </p:sp>
      <p:sp>
        <p:nvSpPr>
          <p:cNvPr id="14" name="TextBox 13">
            <a:extLst>
              <a:ext uri="{FF2B5EF4-FFF2-40B4-BE49-F238E27FC236}">
                <a16:creationId xmlns:a16="http://schemas.microsoft.com/office/drawing/2014/main" id="{FF3F5536-203E-414D-8018-22304BFDD996}"/>
              </a:ext>
            </a:extLst>
          </p:cNvPr>
          <p:cNvSpPr txBox="1"/>
          <p:nvPr/>
        </p:nvSpPr>
        <p:spPr>
          <a:xfrm>
            <a:off x="0" y="4976577"/>
            <a:ext cx="9144000" cy="1477328"/>
          </a:xfrm>
          <a:prstGeom prst="rect">
            <a:avLst/>
          </a:prstGeom>
          <a:noFill/>
        </p:spPr>
        <p:txBody>
          <a:bodyPr wrap="square">
            <a:spAutoFit/>
          </a:bodyPr>
          <a:lstStyle/>
          <a:p>
            <a:pPr algn="ctr">
              <a:lnSpc>
                <a:spcPct val="90000"/>
              </a:lnSpc>
            </a:pPr>
            <a:r>
              <a:rPr lang="en-US" altLang="en-US" sz="3200" b="1" cap="small" dirty="0">
                <a:ea typeface="Cambria" panose="02040503050406030204" pitchFamily="18" charset="0"/>
                <a:cs typeface="Calibri" panose="020F0502020204030204" pitchFamily="34" charset="0"/>
              </a:rPr>
              <a:t>Must be “Substantially Equal”</a:t>
            </a:r>
          </a:p>
          <a:p>
            <a:pPr algn="ctr">
              <a:lnSpc>
                <a:spcPct val="90000"/>
              </a:lnSpc>
            </a:pPr>
            <a:endParaRPr lang="en-US" altLang="en-US" sz="1200" b="1" cap="small" dirty="0">
              <a:ea typeface="Cambria" panose="02040503050406030204" pitchFamily="18" charset="0"/>
              <a:cs typeface="Calibri" panose="020F0502020204030204" pitchFamily="34" charset="0"/>
            </a:endParaRPr>
          </a:p>
          <a:p>
            <a:pPr algn="ctr">
              <a:lnSpc>
                <a:spcPct val="90000"/>
              </a:lnSpc>
            </a:pPr>
            <a:r>
              <a:rPr lang="en-US" altLang="en-US" sz="2800" cap="small" dirty="0">
                <a:ea typeface="Cambria" panose="02040503050406030204" pitchFamily="18" charset="0"/>
                <a:cs typeface="Calibri" panose="020F0502020204030204" pitchFamily="34" charset="0"/>
              </a:rPr>
              <a:t>No more than 10% total population deviation between </a:t>
            </a:r>
          </a:p>
          <a:p>
            <a:pPr algn="ctr">
              <a:lnSpc>
                <a:spcPct val="90000"/>
              </a:lnSpc>
            </a:pPr>
            <a:r>
              <a:rPr lang="en-US" altLang="en-US" sz="2800" cap="small" dirty="0">
                <a:ea typeface="Cambria" panose="02040503050406030204" pitchFamily="18" charset="0"/>
                <a:cs typeface="Calibri" panose="020F0502020204030204" pitchFamily="34" charset="0"/>
              </a:rPr>
              <a:t>smallest and largest district</a:t>
            </a:r>
          </a:p>
        </p:txBody>
      </p:sp>
      <p:sp>
        <p:nvSpPr>
          <p:cNvPr id="9" name="Slide Number Placeholder 3">
            <a:extLst>
              <a:ext uri="{FF2B5EF4-FFF2-40B4-BE49-F238E27FC236}">
                <a16:creationId xmlns:a16="http://schemas.microsoft.com/office/drawing/2014/main" id="{8EE5766D-08B3-4264-B60B-8C2CCAFFB16D}"/>
              </a:ext>
            </a:extLst>
          </p:cNvPr>
          <p:cNvSpPr txBox="1">
            <a:spLocks noGrp="1"/>
          </p:cNvSpPr>
          <p:nvPr/>
        </p:nvSpPr>
        <p:spPr bwMode="auto">
          <a:xfrm>
            <a:off x="7238999"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eaLnBrk="1" hangingPunct="1"/>
            <a:fld id="{49E0E79D-830B-4EC0-8EB9-072F2F8CAD87}" type="slidenum">
              <a:rPr lang="en-US" altLang="en-US" sz="1200">
                <a:latin typeface="Arial" panose="020B0604020202020204" pitchFamily="34" charset="0"/>
              </a:rPr>
              <a:pPr algn="r" eaLnBrk="1" hangingPunct="1"/>
              <a:t>11</a:t>
            </a:fld>
            <a:endParaRPr lang="en-US" altLang="en-US" sz="1200" dirty="0">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Slide Number Placeholder 5">
            <a:extLst>
              <a:ext uri="{FF2B5EF4-FFF2-40B4-BE49-F238E27FC236}">
                <a16:creationId xmlns:a16="http://schemas.microsoft.com/office/drawing/2014/main" id="{3F125FAE-5A06-42D2-9950-7795D81292C4}"/>
              </a:ext>
            </a:extLst>
          </p:cNvPr>
          <p:cNvSpPr>
            <a:spLocks noGrp="1"/>
          </p:cNvSpPr>
          <p:nvPr>
            <p:ph type="sldNum" sz="quarter" idx="12"/>
          </p:nvPr>
        </p:nvSpPr>
        <p:spPr>
          <a:xfrm>
            <a:off x="7239000" y="639769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D9D19A9-6D22-4C3D-AEEC-CCD3501B426E}" type="slidenum">
              <a:rPr lang="en-US" altLang="en-US" sz="1200">
                <a:latin typeface="Arial" panose="020B0604020202020204" pitchFamily="34" charset="0"/>
              </a:rPr>
              <a:pPr/>
              <a:t>12</a:t>
            </a:fld>
            <a:endParaRPr lang="en-US" altLang="en-US" sz="1200" dirty="0">
              <a:latin typeface="Arial" panose="020B0604020202020204" pitchFamily="34" charset="0"/>
            </a:endParaRPr>
          </a:p>
        </p:txBody>
      </p:sp>
      <p:sp>
        <p:nvSpPr>
          <p:cNvPr id="12293" name="Rectangle 3">
            <a:extLst>
              <a:ext uri="{FF2B5EF4-FFF2-40B4-BE49-F238E27FC236}">
                <a16:creationId xmlns:a16="http://schemas.microsoft.com/office/drawing/2014/main" id="{40C1BE30-E42B-44D4-A1C5-396F7017A50B}"/>
              </a:ext>
            </a:extLst>
          </p:cNvPr>
          <p:cNvSpPr>
            <a:spLocks noGrp="1" noChangeArrowheads="1"/>
          </p:cNvSpPr>
          <p:nvPr>
            <p:ph type="body" idx="1"/>
          </p:nvPr>
        </p:nvSpPr>
        <p:spPr>
          <a:xfrm>
            <a:off x="0" y="1693435"/>
            <a:ext cx="9209314" cy="5108582"/>
          </a:xfrm>
        </p:spPr>
        <p:txBody>
          <a:bodyPr>
            <a:normAutofit fontScale="92500" lnSpcReduction="10000"/>
          </a:bodyPr>
          <a:lstStyle/>
          <a:p>
            <a:pPr eaLnBrk="1" hangingPunct="1">
              <a:lnSpc>
                <a:spcPct val="110000"/>
              </a:lnSpc>
              <a:spcBef>
                <a:spcPts val="0"/>
              </a:spcBef>
            </a:pPr>
            <a:r>
              <a:rPr lang="en-US" altLang="en-US" sz="2600" b="1" cap="small" dirty="0"/>
              <a:t>Do not dilute voting strength of ethnic/language minority groups (Voting Rights Act, Section 2):</a:t>
            </a:r>
          </a:p>
          <a:p>
            <a:pPr lvl="1" eaLnBrk="1" hangingPunct="1">
              <a:lnSpc>
                <a:spcPct val="110000"/>
              </a:lnSpc>
              <a:spcBef>
                <a:spcPts val="0"/>
              </a:spcBef>
            </a:pPr>
            <a:r>
              <a:rPr lang="en-US" altLang="en-US" sz="2200" cap="small" dirty="0"/>
              <a:t>Native Americans</a:t>
            </a:r>
          </a:p>
          <a:p>
            <a:pPr lvl="1" eaLnBrk="1" hangingPunct="1">
              <a:lnSpc>
                <a:spcPct val="110000"/>
              </a:lnSpc>
              <a:spcBef>
                <a:spcPts val="0"/>
              </a:spcBef>
            </a:pPr>
            <a:r>
              <a:rPr lang="en-US" altLang="en-US" sz="2200" cap="small" dirty="0"/>
              <a:t>African Americans</a:t>
            </a:r>
          </a:p>
          <a:p>
            <a:pPr lvl="1" eaLnBrk="1" hangingPunct="1">
              <a:lnSpc>
                <a:spcPct val="110000"/>
              </a:lnSpc>
              <a:spcBef>
                <a:spcPts val="0"/>
              </a:spcBef>
            </a:pPr>
            <a:r>
              <a:rPr lang="en-US" altLang="en-US" sz="2200" cap="small" dirty="0"/>
              <a:t>Hispanics</a:t>
            </a:r>
          </a:p>
          <a:p>
            <a:pPr marL="0" indent="0" eaLnBrk="1" hangingPunct="1">
              <a:lnSpc>
                <a:spcPct val="110000"/>
              </a:lnSpc>
              <a:spcBef>
                <a:spcPts val="0"/>
              </a:spcBef>
              <a:buNone/>
            </a:pPr>
            <a:endParaRPr lang="en-US" altLang="en-US" sz="1800" cap="small" dirty="0"/>
          </a:p>
          <a:p>
            <a:pPr eaLnBrk="1" hangingPunct="1">
              <a:lnSpc>
                <a:spcPct val="110000"/>
              </a:lnSpc>
              <a:spcBef>
                <a:spcPts val="0"/>
              </a:spcBef>
            </a:pPr>
            <a:r>
              <a:rPr lang="en-US" altLang="en-US" sz="2600" b="1" cap="small" dirty="0"/>
              <a:t>Give the minority population an opportunity to elect a candidate of their choice</a:t>
            </a:r>
          </a:p>
          <a:p>
            <a:pPr marL="0" indent="0" eaLnBrk="1" hangingPunct="1">
              <a:lnSpc>
                <a:spcPct val="110000"/>
              </a:lnSpc>
              <a:spcBef>
                <a:spcPts val="0"/>
              </a:spcBef>
              <a:buNone/>
            </a:pPr>
            <a:endParaRPr lang="en-US" altLang="en-US" sz="1800" cap="small" dirty="0"/>
          </a:p>
          <a:p>
            <a:pPr eaLnBrk="1" hangingPunct="1">
              <a:lnSpc>
                <a:spcPct val="110000"/>
              </a:lnSpc>
              <a:spcBef>
                <a:spcPts val="0"/>
              </a:spcBef>
            </a:pPr>
            <a:r>
              <a:rPr lang="en-US" altLang="en-US" sz="2600" b="1" cap="small" dirty="0"/>
              <a:t>Three criteria that need to be met to require single-member districts under federal case law (Thornburg v. </a:t>
            </a:r>
            <a:r>
              <a:rPr lang="en-US" altLang="en-US" sz="2600" b="1" cap="small" dirty="0" err="1"/>
              <a:t>Gingles</a:t>
            </a:r>
            <a:r>
              <a:rPr lang="en-US" altLang="en-US" sz="2600" b="1" cap="small" dirty="0"/>
              <a:t>, 478 U.S. 30 [1986])</a:t>
            </a:r>
          </a:p>
          <a:p>
            <a:pPr lvl="1" eaLnBrk="1" hangingPunct="1">
              <a:lnSpc>
                <a:spcPct val="110000"/>
              </a:lnSpc>
              <a:spcBef>
                <a:spcPts val="0"/>
              </a:spcBef>
            </a:pPr>
            <a:r>
              <a:rPr lang="en-US" altLang="en-US" sz="2200" cap="small" dirty="0"/>
              <a:t>Minority population is compact and large enough to constitute a majority in a single-member district</a:t>
            </a:r>
          </a:p>
          <a:p>
            <a:pPr lvl="1" eaLnBrk="1" hangingPunct="1">
              <a:lnSpc>
                <a:spcPct val="110000"/>
              </a:lnSpc>
              <a:spcBef>
                <a:spcPts val="0"/>
              </a:spcBef>
            </a:pPr>
            <a:r>
              <a:rPr lang="en-US" altLang="en-US" sz="2200" cap="small" dirty="0"/>
              <a:t>Minority population is politically cohesive</a:t>
            </a:r>
          </a:p>
          <a:p>
            <a:pPr lvl="1" eaLnBrk="1" hangingPunct="1">
              <a:lnSpc>
                <a:spcPct val="110000"/>
              </a:lnSpc>
              <a:spcBef>
                <a:spcPts val="0"/>
              </a:spcBef>
            </a:pPr>
            <a:r>
              <a:rPr lang="en-US" altLang="en-US" sz="2200" cap="small" dirty="0"/>
              <a:t>Bloc voting by White population</a:t>
            </a:r>
          </a:p>
        </p:txBody>
      </p:sp>
      <p:sp>
        <p:nvSpPr>
          <p:cNvPr id="6" name="TextBox 5">
            <a:extLst>
              <a:ext uri="{FF2B5EF4-FFF2-40B4-BE49-F238E27FC236}">
                <a16:creationId xmlns:a16="http://schemas.microsoft.com/office/drawing/2014/main" id="{1CA0455F-C0CB-4FBF-ABD9-4782FD1B2047}"/>
              </a:ext>
            </a:extLst>
          </p:cNvPr>
          <p:cNvSpPr txBox="1">
            <a:spLocks noChangeArrowheads="1"/>
          </p:cNvSpPr>
          <p:nvPr/>
        </p:nvSpPr>
        <p:spPr>
          <a:xfrm>
            <a:off x="0" y="0"/>
            <a:ext cx="9144000" cy="914400"/>
          </a:xfrm>
          <a:prstGeom prst="rect">
            <a:avLst/>
          </a:prstGeom>
          <a:solidFill>
            <a:schemeClr val="accent4">
              <a:lumMod val="40000"/>
              <a:lumOff val="60000"/>
            </a:schemeClr>
          </a:solidFill>
          <a:ln w="57150">
            <a:solidFill>
              <a:schemeClr val="tx1"/>
            </a:solidFill>
          </a:ln>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en-US" sz="4400" b="1" cap="small" dirty="0">
                <a:latin typeface="Cambria" panose="02040503050406030204" pitchFamily="18" charset="0"/>
                <a:ea typeface="Cambria" panose="02040503050406030204" pitchFamily="18" charset="0"/>
              </a:rPr>
              <a:t>Minority Voting Strength</a:t>
            </a:r>
          </a:p>
        </p:txBody>
      </p:sp>
      <p:sp>
        <p:nvSpPr>
          <p:cNvPr id="10" name="TextBox 9">
            <a:extLst>
              <a:ext uri="{FF2B5EF4-FFF2-40B4-BE49-F238E27FC236}">
                <a16:creationId xmlns:a16="http://schemas.microsoft.com/office/drawing/2014/main" id="{3C2C4F91-2ADE-4357-AFAE-05CC6056A1DC}"/>
              </a:ext>
            </a:extLst>
          </p:cNvPr>
          <p:cNvSpPr txBox="1"/>
          <p:nvPr/>
        </p:nvSpPr>
        <p:spPr>
          <a:xfrm>
            <a:off x="0" y="1028311"/>
            <a:ext cx="9144000" cy="584775"/>
          </a:xfrm>
          <a:prstGeom prst="rect">
            <a:avLst/>
          </a:prstGeom>
          <a:noFill/>
        </p:spPr>
        <p:txBody>
          <a:bodyPr wrap="square">
            <a:spAutoFit/>
          </a:bodyPr>
          <a:lstStyle/>
          <a:p>
            <a:pPr marL="0" indent="0" algn="ctr" eaLnBrk="1" hangingPunct="1">
              <a:buNone/>
            </a:pPr>
            <a:r>
              <a:rPr lang="en-US" altLang="en-US" sz="3200" b="1" cap="small" dirty="0">
                <a:ea typeface="Cambria" panose="02040503050406030204" pitchFamily="18" charset="0"/>
              </a:rPr>
              <a:t>Dilution of Minority Voting Strength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Slide Number Placeholder 5">
            <a:extLst>
              <a:ext uri="{FF2B5EF4-FFF2-40B4-BE49-F238E27FC236}">
                <a16:creationId xmlns:a16="http://schemas.microsoft.com/office/drawing/2014/main" id="{A1E8B95D-C1E9-48F1-8A94-9CE58411D10B}"/>
              </a:ext>
            </a:extLst>
          </p:cNvPr>
          <p:cNvSpPr txBox="1">
            <a:spLocks noGrp="1"/>
          </p:cNvSpPr>
          <p:nvPr/>
        </p:nvSpPr>
        <p:spPr bwMode="auto">
          <a:xfrm>
            <a:off x="7248329"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eaLnBrk="1" hangingPunct="1"/>
            <a:fld id="{5DD769E5-A2AE-49BB-B1DB-328D66A2C9CE}" type="slidenum">
              <a:rPr lang="en-US" altLang="en-US" sz="1200">
                <a:latin typeface="Arial" panose="020B0604020202020204" pitchFamily="34" charset="0"/>
              </a:rPr>
              <a:pPr algn="r" eaLnBrk="1" hangingPunct="1"/>
              <a:t>13</a:t>
            </a:fld>
            <a:endParaRPr lang="en-US" altLang="en-US" sz="1200">
              <a:latin typeface="Arial" panose="020B0604020202020204" pitchFamily="34" charset="0"/>
            </a:endParaRPr>
          </a:p>
        </p:txBody>
      </p:sp>
      <p:sp>
        <p:nvSpPr>
          <p:cNvPr id="13317" name="Rectangle 3">
            <a:extLst>
              <a:ext uri="{FF2B5EF4-FFF2-40B4-BE49-F238E27FC236}">
                <a16:creationId xmlns:a16="http://schemas.microsoft.com/office/drawing/2014/main" id="{883443A0-BAD9-4072-A19D-0DE24A6BD5EA}"/>
              </a:ext>
            </a:extLst>
          </p:cNvPr>
          <p:cNvSpPr>
            <a:spLocks noGrp="1" noChangeArrowheads="1"/>
          </p:cNvSpPr>
          <p:nvPr>
            <p:ph type="body" idx="1"/>
          </p:nvPr>
        </p:nvSpPr>
        <p:spPr>
          <a:xfrm>
            <a:off x="0" y="1814968"/>
            <a:ext cx="9144000" cy="1281313"/>
          </a:xfrm>
        </p:spPr>
        <p:txBody>
          <a:bodyPr>
            <a:normAutofit/>
          </a:bodyPr>
          <a:lstStyle/>
          <a:p>
            <a:pPr marL="0" indent="0" algn="just" eaLnBrk="1" hangingPunct="1">
              <a:lnSpc>
                <a:spcPct val="80000"/>
              </a:lnSpc>
              <a:buNone/>
            </a:pPr>
            <a:r>
              <a:rPr lang="en-US" altLang="en-US" sz="2200" cap="small" dirty="0">
                <a:latin typeface="Calibri" panose="020F0502020204030204" pitchFamily="34" charset="0"/>
                <a:ea typeface="Cambria" panose="02040503050406030204" pitchFamily="18" charset="0"/>
                <a:cs typeface="Calibri" panose="020F0502020204030204" pitchFamily="34" charset="0"/>
              </a:rPr>
              <a:t>Must meet all three criteria and establish, by a totality of the circumstances, that political processes are not equally open to minorities in that minority group members have less opportunities to participate and elect representatives of their choosing.  Historical data is often used to establish this.</a:t>
            </a:r>
          </a:p>
          <a:p>
            <a:pPr algn="just" eaLnBrk="1" hangingPunct="1">
              <a:lnSpc>
                <a:spcPct val="80000"/>
              </a:lnSpc>
            </a:pPr>
            <a:endParaRPr lang="en-US" altLang="en-US" sz="2200" cap="small" dirty="0">
              <a:latin typeface="Calibri" panose="020F0502020204030204" pitchFamily="34" charset="0"/>
              <a:ea typeface="Cambria" panose="02040503050406030204" pitchFamily="18" charset="0"/>
              <a:cs typeface="Calibri" panose="020F0502020204030204" pitchFamily="34" charset="0"/>
            </a:endParaRPr>
          </a:p>
          <a:p>
            <a:pPr algn="just" eaLnBrk="1" hangingPunct="1">
              <a:lnSpc>
                <a:spcPct val="80000"/>
              </a:lnSpc>
            </a:pPr>
            <a:endParaRPr lang="en-US" altLang="en-US" sz="2200" cap="small" dirty="0">
              <a:latin typeface="Calibri" panose="020F0502020204030204" pitchFamily="34" charset="0"/>
              <a:ea typeface="Cambria" panose="02040503050406030204" pitchFamily="18" charset="0"/>
              <a:cs typeface="Calibri" panose="020F0502020204030204" pitchFamily="34" charset="0"/>
            </a:endParaRPr>
          </a:p>
        </p:txBody>
      </p:sp>
      <p:sp>
        <p:nvSpPr>
          <p:cNvPr id="6" name="TextBox 5">
            <a:extLst>
              <a:ext uri="{FF2B5EF4-FFF2-40B4-BE49-F238E27FC236}">
                <a16:creationId xmlns:a16="http://schemas.microsoft.com/office/drawing/2014/main" id="{C3706A3E-6CD8-4209-AD6A-777E13396101}"/>
              </a:ext>
            </a:extLst>
          </p:cNvPr>
          <p:cNvSpPr txBox="1">
            <a:spLocks noChangeArrowheads="1"/>
          </p:cNvSpPr>
          <p:nvPr/>
        </p:nvSpPr>
        <p:spPr>
          <a:xfrm>
            <a:off x="0" y="0"/>
            <a:ext cx="9144000" cy="914400"/>
          </a:xfrm>
          <a:prstGeom prst="rect">
            <a:avLst/>
          </a:prstGeom>
          <a:solidFill>
            <a:schemeClr val="accent4">
              <a:lumMod val="40000"/>
              <a:lumOff val="60000"/>
            </a:schemeClr>
          </a:solidFill>
          <a:ln w="57150">
            <a:solidFill>
              <a:schemeClr val="tx1"/>
            </a:solidFill>
          </a:ln>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en-US" sz="4400" b="1" cap="small" dirty="0">
                <a:latin typeface="Cambria" panose="02040503050406030204" pitchFamily="18" charset="0"/>
                <a:ea typeface="Cambria" panose="02040503050406030204" pitchFamily="18" charset="0"/>
              </a:rPr>
              <a:t>Minority Voting Strength </a:t>
            </a:r>
            <a:r>
              <a:rPr lang="en-US" altLang="en-US" sz="2000" b="1" cap="small" dirty="0">
                <a:latin typeface="Cambria" panose="02040503050406030204" pitchFamily="18" charset="0"/>
                <a:ea typeface="Cambria" panose="02040503050406030204" pitchFamily="18" charset="0"/>
              </a:rPr>
              <a:t>(cont.)</a:t>
            </a:r>
            <a:endParaRPr lang="en-US" altLang="en-US" sz="4400" b="1" cap="small"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DF69432A-7F92-454B-81C7-39079FFEB46F}"/>
              </a:ext>
            </a:extLst>
          </p:cNvPr>
          <p:cNvSpPr txBox="1"/>
          <p:nvPr/>
        </p:nvSpPr>
        <p:spPr>
          <a:xfrm>
            <a:off x="9329" y="1204238"/>
            <a:ext cx="9144000" cy="523220"/>
          </a:xfrm>
          <a:prstGeom prst="rect">
            <a:avLst/>
          </a:prstGeom>
          <a:noFill/>
        </p:spPr>
        <p:txBody>
          <a:bodyPr wrap="square">
            <a:spAutoFit/>
          </a:bodyPr>
          <a:lstStyle/>
          <a:p>
            <a:pPr marL="0" indent="0" algn="ctr" eaLnBrk="1" hangingPunct="1">
              <a:buNone/>
            </a:pPr>
            <a:r>
              <a:rPr lang="en-US" altLang="en-US" sz="2800" b="1" cap="small" dirty="0">
                <a:ea typeface="Cambria" panose="02040503050406030204" pitchFamily="18" charset="0"/>
              </a:rPr>
              <a:t>Dilution of Minority Voting Strength </a:t>
            </a:r>
            <a:r>
              <a:rPr lang="en-US" altLang="en-US" sz="2000" b="1" cap="small" dirty="0">
                <a:ea typeface="Cambria" panose="02040503050406030204" pitchFamily="18" charset="0"/>
              </a:rPr>
              <a:t>(cont.)</a:t>
            </a:r>
          </a:p>
        </p:txBody>
      </p:sp>
      <p:sp>
        <p:nvSpPr>
          <p:cNvPr id="14" name="TextBox 13">
            <a:extLst>
              <a:ext uri="{FF2B5EF4-FFF2-40B4-BE49-F238E27FC236}">
                <a16:creationId xmlns:a16="http://schemas.microsoft.com/office/drawing/2014/main" id="{F30D6485-E691-4AB0-9DC7-8BF9191257E8}"/>
              </a:ext>
            </a:extLst>
          </p:cNvPr>
          <p:cNvSpPr txBox="1"/>
          <p:nvPr/>
        </p:nvSpPr>
        <p:spPr>
          <a:xfrm>
            <a:off x="9329" y="3966016"/>
            <a:ext cx="9144000" cy="911660"/>
          </a:xfrm>
          <a:prstGeom prst="rect">
            <a:avLst/>
          </a:prstGeom>
          <a:noFill/>
        </p:spPr>
        <p:txBody>
          <a:bodyPr wrap="square">
            <a:spAutoFit/>
          </a:bodyPr>
          <a:lstStyle/>
          <a:p>
            <a:pPr algn="just">
              <a:lnSpc>
                <a:spcPct val="80000"/>
              </a:lnSpc>
            </a:pPr>
            <a:r>
              <a:rPr lang="en-US" altLang="en-US" sz="2200" cap="small" dirty="0">
                <a:latin typeface="Calibri" panose="020F0502020204030204" pitchFamily="34" charset="0"/>
                <a:ea typeface="Cambria" panose="02040503050406030204" pitchFamily="18" charset="0"/>
                <a:cs typeface="Calibri" panose="020F0502020204030204" pitchFamily="34" charset="0"/>
              </a:rPr>
              <a:t>Do not create districts in which race is the predominant criterion in subordination of traditional districting principles (Shaw v. Reno, 509 U.S. 630 (1993))</a:t>
            </a:r>
          </a:p>
        </p:txBody>
      </p:sp>
      <p:sp>
        <p:nvSpPr>
          <p:cNvPr id="15" name="TextBox 14">
            <a:extLst>
              <a:ext uri="{FF2B5EF4-FFF2-40B4-BE49-F238E27FC236}">
                <a16:creationId xmlns:a16="http://schemas.microsoft.com/office/drawing/2014/main" id="{0D075AEE-213F-4931-B499-2E2783B0C6FF}"/>
              </a:ext>
            </a:extLst>
          </p:cNvPr>
          <p:cNvSpPr txBox="1"/>
          <p:nvPr/>
        </p:nvSpPr>
        <p:spPr>
          <a:xfrm>
            <a:off x="9329" y="3420565"/>
            <a:ext cx="9144000" cy="523220"/>
          </a:xfrm>
          <a:prstGeom prst="rect">
            <a:avLst/>
          </a:prstGeom>
          <a:noFill/>
        </p:spPr>
        <p:txBody>
          <a:bodyPr wrap="square">
            <a:spAutoFit/>
          </a:bodyPr>
          <a:lstStyle/>
          <a:p>
            <a:pPr marL="0" indent="0" algn="ctr" eaLnBrk="1" hangingPunct="1">
              <a:buNone/>
            </a:pPr>
            <a:r>
              <a:rPr lang="en-US" altLang="en-US" sz="2800" b="1" cap="small" dirty="0">
                <a:ea typeface="Cambria" panose="02040503050406030204" pitchFamily="18" charset="0"/>
              </a:rPr>
              <a:t>Racial Gerrymander</a:t>
            </a:r>
            <a:endParaRPr lang="en-US" altLang="en-US" sz="2000" b="1" cap="small" dirty="0">
              <a:ea typeface="Cambria" panose="02040503050406030204" pitchFamily="18" charset="0"/>
            </a:endParaRPr>
          </a:p>
        </p:txBody>
      </p:sp>
      <p:pic>
        <p:nvPicPr>
          <p:cNvPr id="18" name="Picture 8" descr="cd_nc_103rd_cd12">
            <a:extLst>
              <a:ext uri="{FF2B5EF4-FFF2-40B4-BE49-F238E27FC236}">
                <a16:creationId xmlns:a16="http://schemas.microsoft.com/office/drawing/2014/main" id="{7B18A8E2-94CB-46A2-9BD1-9F6D834062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996406" y="4780401"/>
            <a:ext cx="3151188" cy="1565275"/>
          </a:xfrm>
          <a:prstGeom prst="rect">
            <a:avLst/>
          </a:prstGeom>
        </p:spPr>
      </p:pic>
      <p:sp>
        <p:nvSpPr>
          <p:cNvPr id="19" name="Text Box 5">
            <a:extLst>
              <a:ext uri="{FF2B5EF4-FFF2-40B4-BE49-F238E27FC236}">
                <a16:creationId xmlns:a16="http://schemas.microsoft.com/office/drawing/2014/main" id="{06EB45CB-E8E8-44FC-9FBD-907C3F92E91A}"/>
              </a:ext>
            </a:extLst>
          </p:cNvPr>
          <p:cNvSpPr txBox="1">
            <a:spLocks noChangeArrowheads="1"/>
          </p:cNvSpPr>
          <p:nvPr/>
        </p:nvSpPr>
        <p:spPr bwMode="auto">
          <a:xfrm>
            <a:off x="4083081" y="5701151"/>
            <a:ext cx="20557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1400" b="1" cap="small" dirty="0">
                <a:latin typeface="+mn-lt"/>
              </a:rPr>
              <a:t>North Carolina – 12</a:t>
            </a:r>
            <a:r>
              <a:rPr lang="en-US" altLang="en-US" sz="1400" b="1" cap="small" baseline="30000" dirty="0">
                <a:latin typeface="+mn-lt"/>
              </a:rPr>
              <a:t>th</a:t>
            </a:r>
            <a:r>
              <a:rPr lang="en-US" altLang="en-US" sz="1400" b="1" cap="small" dirty="0">
                <a:latin typeface="+mn-lt"/>
              </a:rPr>
              <a:t> CD</a:t>
            </a:r>
          </a:p>
          <a:p>
            <a:pPr algn="ctr" eaLnBrk="1" hangingPunct="1"/>
            <a:r>
              <a:rPr lang="en-US" altLang="en-US" sz="1400" b="1" cap="small" dirty="0">
                <a:latin typeface="+mn-lt"/>
              </a:rPr>
              <a:t>1991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Slide Number Placeholder 5">
            <a:extLst>
              <a:ext uri="{FF2B5EF4-FFF2-40B4-BE49-F238E27FC236}">
                <a16:creationId xmlns:a16="http://schemas.microsoft.com/office/drawing/2014/main" id="{A1E8B95D-C1E9-48F1-8A94-9CE58411D10B}"/>
              </a:ext>
            </a:extLst>
          </p:cNvPr>
          <p:cNvSpPr txBox="1">
            <a:spLocks noGrp="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eaLnBrk="1" hangingPunct="1"/>
            <a:fld id="{5DD769E5-A2AE-49BB-B1DB-328D66A2C9CE}" type="slidenum">
              <a:rPr lang="en-US" altLang="en-US" sz="1200">
                <a:latin typeface="Arial" panose="020B0604020202020204" pitchFamily="34" charset="0"/>
              </a:rPr>
              <a:pPr algn="r" eaLnBrk="1" hangingPunct="1"/>
              <a:t>14</a:t>
            </a:fld>
            <a:endParaRPr lang="en-US" altLang="en-US" sz="1200" dirty="0">
              <a:latin typeface="Arial" panose="020B0604020202020204" pitchFamily="34" charset="0"/>
            </a:endParaRPr>
          </a:p>
        </p:txBody>
      </p:sp>
      <p:sp>
        <p:nvSpPr>
          <p:cNvPr id="13317" name="Rectangle 3">
            <a:extLst>
              <a:ext uri="{FF2B5EF4-FFF2-40B4-BE49-F238E27FC236}">
                <a16:creationId xmlns:a16="http://schemas.microsoft.com/office/drawing/2014/main" id="{883443A0-BAD9-4072-A19D-0DE24A6BD5EA}"/>
              </a:ext>
            </a:extLst>
          </p:cNvPr>
          <p:cNvSpPr>
            <a:spLocks noGrp="1" noChangeArrowheads="1"/>
          </p:cNvSpPr>
          <p:nvPr>
            <p:ph type="body" idx="1"/>
          </p:nvPr>
        </p:nvSpPr>
        <p:spPr>
          <a:xfrm>
            <a:off x="0" y="1814968"/>
            <a:ext cx="9144000" cy="4433432"/>
          </a:xfrm>
        </p:spPr>
        <p:txBody>
          <a:bodyPr>
            <a:normAutofit fontScale="92500" lnSpcReduction="10000"/>
          </a:bodyPr>
          <a:lstStyle/>
          <a:p>
            <a:pPr marL="0" indent="0" algn="just" eaLnBrk="1" hangingPunct="1">
              <a:lnSpc>
                <a:spcPct val="80000"/>
              </a:lnSpc>
              <a:buNone/>
            </a:pPr>
            <a:r>
              <a:rPr lang="en-US" altLang="en-US" b="1" cap="small" dirty="0">
                <a:ea typeface="Cambria" panose="02040503050406030204" pitchFamily="18" charset="0"/>
              </a:rPr>
              <a:t>Packing</a:t>
            </a:r>
          </a:p>
          <a:p>
            <a:pPr marL="457200" indent="0" eaLnBrk="1" hangingPunct="1">
              <a:buNone/>
            </a:pPr>
            <a:r>
              <a:rPr lang="en-US" altLang="en-US" sz="2400" cap="small" dirty="0">
                <a:ea typeface="Cambria" panose="02040503050406030204" pitchFamily="18" charset="0"/>
              </a:rPr>
              <a:t>Concentrate as much of a minority group into as few districts as possible to minimize the number of districts in which the minority could elect a candidate of their choice</a:t>
            </a:r>
          </a:p>
          <a:p>
            <a:pPr marL="457200" indent="0" eaLnBrk="1" hangingPunct="1">
              <a:buNone/>
            </a:pPr>
            <a:endParaRPr lang="en-US" altLang="en-US" sz="1700" cap="small" dirty="0">
              <a:ea typeface="Cambria" panose="02040503050406030204" pitchFamily="18" charset="0"/>
            </a:endParaRPr>
          </a:p>
          <a:p>
            <a:pPr marL="457200" indent="0" eaLnBrk="1" hangingPunct="1">
              <a:buNone/>
            </a:pPr>
            <a:r>
              <a:rPr lang="en-US" altLang="en-US" sz="2400" cap="small" dirty="0">
                <a:ea typeface="Cambria" panose="02040503050406030204" pitchFamily="18" charset="0"/>
              </a:rPr>
              <a:t>Avoid Packing</a:t>
            </a:r>
          </a:p>
          <a:p>
            <a:pPr marL="0" indent="0" algn="just" eaLnBrk="1" hangingPunct="1">
              <a:lnSpc>
                <a:spcPct val="80000"/>
              </a:lnSpc>
              <a:buNone/>
            </a:pPr>
            <a:endParaRPr lang="en-US" altLang="en-US" b="1" cap="small" dirty="0">
              <a:ea typeface="Cambria" panose="02040503050406030204" pitchFamily="18" charset="0"/>
            </a:endParaRPr>
          </a:p>
          <a:p>
            <a:pPr marL="0" indent="0" algn="just" eaLnBrk="1" hangingPunct="1">
              <a:lnSpc>
                <a:spcPct val="80000"/>
              </a:lnSpc>
              <a:buNone/>
            </a:pPr>
            <a:r>
              <a:rPr lang="en-US" altLang="en-US" b="1" cap="small" dirty="0">
                <a:ea typeface="Cambria" panose="02040503050406030204" pitchFamily="18" charset="0"/>
              </a:rPr>
              <a:t>Cracking</a:t>
            </a:r>
          </a:p>
          <a:p>
            <a:pPr marL="512763" indent="0" algn="just">
              <a:lnSpc>
                <a:spcPct val="80000"/>
              </a:lnSpc>
              <a:buNone/>
            </a:pPr>
            <a:r>
              <a:rPr lang="en-US" altLang="en-US" sz="2400" cap="small" dirty="0">
                <a:ea typeface="Cambria" panose="02040503050406030204" pitchFamily="18" charset="0"/>
              </a:rPr>
              <a:t>Split up a minority into as many districts as possible to minimize influence in any given district</a:t>
            </a:r>
          </a:p>
          <a:p>
            <a:pPr marL="512763" indent="0" algn="just">
              <a:lnSpc>
                <a:spcPct val="80000"/>
              </a:lnSpc>
              <a:buNone/>
            </a:pPr>
            <a:endParaRPr lang="en-US" altLang="en-US" sz="1700" cap="small" dirty="0">
              <a:ea typeface="Cambria" panose="02040503050406030204" pitchFamily="18" charset="0"/>
            </a:endParaRPr>
          </a:p>
          <a:p>
            <a:pPr marL="512763" indent="0" algn="just">
              <a:lnSpc>
                <a:spcPct val="80000"/>
              </a:lnSpc>
              <a:buNone/>
            </a:pPr>
            <a:r>
              <a:rPr lang="en-US" altLang="en-US" sz="2400" cap="small" dirty="0">
                <a:ea typeface="Cambria" panose="02040503050406030204" pitchFamily="18" charset="0"/>
              </a:rPr>
              <a:t>Avoid Cracking</a:t>
            </a:r>
            <a:endParaRPr lang="en-US" altLang="en-US" sz="2200" cap="small" dirty="0">
              <a:ea typeface="Cambria" panose="02040503050406030204" pitchFamily="18" charset="0"/>
            </a:endParaRPr>
          </a:p>
          <a:p>
            <a:pPr algn="just" eaLnBrk="1" hangingPunct="1">
              <a:lnSpc>
                <a:spcPct val="80000"/>
              </a:lnSpc>
            </a:pPr>
            <a:endParaRPr lang="en-US" altLang="en-US" sz="2200" cap="small" dirty="0">
              <a:ea typeface="Cambria" panose="02040503050406030204" pitchFamily="18" charset="0"/>
            </a:endParaRPr>
          </a:p>
        </p:txBody>
      </p:sp>
      <p:sp>
        <p:nvSpPr>
          <p:cNvPr id="6" name="TextBox 5">
            <a:extLst>
              <a:ext uri="{FF2B5EF4-FFF2-40B4-BE49-F238E27FC236}">
                <a16:creationId xmlns:a16="http://schemas.microsoft.com/office/drawing/2014/main" id="{C3706A3E-6CD8-4209-AD6A-777E13396101}"/>
              </a:ext>
            </a:extLst>
          </p:cNvPr>
          <p:cNvSpPr txBox="1">
            <a:spLocks noChangeArrowheads="1"/>
          </p:cNvSpPr>
          <p:nvPr/>
        </p:nvSpPr>
        <p:spPr>
          <a:xfrm>
            <a:off x="0" y="0"/>
            <a:ext cx="9144000" cy="914400"/>
          </a:xfrm>
          <a:prstGeom prst="rect">
            <a:avLst/>
          </a:prstGeom>
          <a:solidFill>
            <a:schemeClr val="accent4">
              <a:lumMod val="40000"/>
              <a:lumOff val="60000"/>
            </a:schemeClr>
          </a:solidFill>
          <a:ln w="57150">
            <a:solidFill>
              <a:schemeClr val="tx1"/>
            </a:solidFill>
          </a:ln>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en-US" sz="4400" b="1" cap="small" dirty="0">
                <a:latin typeface="Cambria" panose="02040503050406030204" pitchFamily="18" charset="0"/>
                <a:ea typeface="Cambria" panose="02040503050406030204" pitchFamily="18" charset="0"/>
              </a:rPr>
              <a:t>Minority Voting Strength </a:t>
            </a:r>
            <a:r>
              <a:rPr lang="en-US" altLang="en-US" sz="2000" b="1" cap="small" dirty="0">
                <a:latin typeface="Cambria" panose="02040503050406030204" pitchFamily="18" charset="0"/>
                <a:ea typeface="Cambria" panose="02040503050406030204" pitchFamily="18" charset="0"/>
              </a:rPr>
              <a:t>(cont.)</a:t>
            </a:r>
            <a:endParaRPr lang="en-US" altLang="en-US" sz="4400" b="1" cap="small"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DF69432A-7F92-454B-81C7-39079FFEB46F}"/>
              </a:ext>
            </a:extLst>
          </p:cNvPr>
          <p:cNvSpPr txBox="1"/>
          <p:nvPr/>
        </p:nvSpPr>
        <p:spPr>
          <a:xfrm>
            <a:off x="0" y="1096158"/>
            <a:ext cx="9144000" cy="523220"/>
          </a:xfrm>
          <a:prstGeom prst="rect">
            <a:avLst/>
          </a:prstGeom>
          <a:noFill/>
        </p:spPr>
        <p:txBody>
          <a:bodyPr wrap="square">
            <a:spAutoFit/>
          </a:bodyPr>
          <a:lstStyle/>
          <a:p>
            <a:pPr algn="ctr"/>
            <a:r>
              <a:rPr lang="en-US" altLang="en-US" sz="2800" b="1" cap="small" dirty="0">
                <a:ea typeface="Cambria" panose="02040503050406030204" pitchFamily="18" charset="0"/>
              </a:rPr>
              <a:t>Racial Gerrymander </a:t>
            </a:r>
            <a:r>
              <a:rPr lang="en-US" altLang="en-US" sz="2000" b="1" cap="small" dirty="0">
                <a:ea typeface="Cambria" panose="02040503050406030204" pitchFamily="18" charset="0"/>
              </a:rPr>
              <a:t>(cont.)</a:t>
            </a:r>
          </a:p>
        </p:txBody>
      </p:sp>
    </p:spTree>
    <p:extLst>
      <p:ext uri="{BB962C8B-B14F-4D97-AF65-F5344CB8AC3E}">
        <p14:creationId xmlns:p14="http://schemas.microsoft.com/office/powerpoint/2010/main" val="2262931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Slide Number Placeholder 5">
            <a:extLst>
              <a:ext uri="{FF2B5EF4-FFF2-40B4-BE49-F238E27FC236}">
                <a16:creationId xmlns:a16="http://schemas.microsoft.com/office/drawing/2014/main" id="{CC33616D-EA5E-4423-9C9B-5D0690B49CDC}"/>
              </a:ext>
            </a:extLst>
          </p:cNvPr>
          <p:cNvSpPr txBox="1">
            <a:spLocks noGrp="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eaLnBrk="1" hangingPunct="1"/>
            <a:fld id="{3C448582-80F2-46ED-8ACC-8C44FC134343}" type="slidenum">
              <a:rPr lang="en-US" altLang="en-US" sz="1200">
                <a:latin typeface="Arial" panose="020B0604020202020204" pitchFamily="34" charset="0"/>
              </a:rPr>
              <a:pPr algn="r" eaLnBrk="1" hangingPunct="1"/>
              <a:t>15</a:t>
            </a:fld>
            <a:endParaRPr lang="en-US" altLang="en-US" sz="1200" dirty="0">
              <a:latin typeface="Arial" panose="020B0604020202020204" pitchFamily="34" charset="0"/>
            </a:endParaRPr>
          </a:p>
        </p:txBody>
      </p:sp>
      <p:sp>
        <p:nvSpPr>
          <p:cNvPr id="18437" name="Rectangle 3">
            <a:extLst>
              <a:ext uri="{FF2B5EF4-FFF2-40B4-BE49-F238E27FC236}">
                <a16:creationId xmlns:a16="http://schemas.microsoft.com/office/drawing/2014/main" id="{7F37E55B-F8AB-408C-8872-B5EDA457E887}"/>
              </a:ext>
            </a:extLst>
          </p:cNvPr>
          <p:cNvSpPr>
            <a:spLocks noGrp="1" noChangeArrowheads="1"/>
          </p:cNvSpPr>
          <p:nvPr>
            <p:ph type="body" idx="1"/>
          </p:nvPr>
        </p:nvSpPr>
        <p:spPr>
          <a:xfrm>
            <a:off x="167950" y="1219200"/>
            <a:ext cx="8864083" cy="5029200"/>
          </a:xfrm>
        </p:spPr>
        <p:txBody>
          <a:bodyPr/>
          <a:lstStyle/>
          <a:p>
            <a:pPr marL="0" indent="0" eaLnBrk="1" hangingPunct="1">
              <a:buNone/>
            </a:pPr>
            <a:r>
              <a:rPr lang="en-US" altLang="en-US" b="1" cap="small" dirty="0">
                <a:ea typeface="Cambria" panose="02040503050406030204" pitchFamily="18" charset="0"/>
              </a:rPr>
              <a:t>Different ways to measure compactness</a:t>
            </a:r>
          </a:p>
          <a:p>
            <a:pPr marL="457200" lvl="1" indent="0" eaLnBrk="1" hangingPunct="1">
              <a:buNone/>
            </a:pPr>
            <a:r>
              <a:rPr lang="en-US" altLang="en-US" cap="small" dirty="0">
                <a:ea typeface="Cambria" panose="02040503050406030204" pitchFamily="18" charset="0"/>
              </a:rPr>
              <a:t>None are perfect</a:t>
            </a:r>
          </a:p>
          <a:p>
            <a:pPr marL="0" indent="0" eaLnBrk="1" hangingPunct="1">
              <a:buNone/>
            </a:pPr>
            <a:endParaRPr lang="en-US" altLang="en-US" sz="1200" b="1" cap="small" dirty="0">
              <a:ea typeface="Cambria" panose="02040503050406030204" pitchFamily="18" charset="0"/>
            </a:endParaRPr>
          </a:p>
          <a:p>
            <a:pPr marL="0" indent="0" eaLnBrk="1" hangingPunct="1">
              <a:buNone/>
            </a:pPr>
            <a:r>
              <a:rPr lang="en-US" altLang="en-US" b="1" cap="small" dirty="0">
                <a:ea typeface="Cambria" panose="02040503050406030204" pitchFamily="18" charset="0"/>
              </a:rPr>
              <a:t>Refers to shape, not geographic size</a:t>
            </a:r>
          </a:p>
          <a:p>
            <a:pPr marL="457200" lvl="1" indent="0" eaLnBrk="1" hangingPunct="1">
              <a:buNone/>
            </a:pPr>
            <a:r>
              <a:rPr lang="en-US" altLang="en-US" cap="small" dirty="0">
                <a:ea typeface="Cambria" panose="02040503050406030204" pitchFamily="18" charset="0"/>
              </a:rPr>
              <a:t>Could have a very large district in area that is compact in shape</a:t>
            </a:r>
            <a:endParaRPr lang="en-US" altLang="en-US" sz="2900" cap="small" dirty="0">
              <a:ea typeface="Cambria" panose="02040503050406030204" pitchFamily="18" charset="0"/>
            </a:endParaRPr>
          </a:p>
        </p:txBody>
      </p:sp>
      <p:sp>
        <p:nvSpPr>
          <p:cNvPr id="6" name="TextBox 5">
            <a:extLst>
              <a:ext uri="{FF2B5EF4-FFF2-40B4-BE49-F238E27FC236}">
                <a16:creationId xmlns:a16="http://schemas.microsoft.com/office/drawing/2014/main" id="{7FC9876E-5448-4509-824F-BE0506B7AD64}"/>
              </a:ext>
            </a:extLst>
          </p:cNvPr>
          <p:cNvSpPr txBox="1">
            <a:spLocks noChangeArrowheads="1"/>
          </p:cNvSpPr>
          <p:nvPr/>
        </p:nvSpPr>
        <p:spPr>
          <a:xfrm>
            <a:off x="0" y="0"/>
            <a:ext cx="9144000" cy="914400"/>
          </a:xfrm>
          <a:prstGeom prst="rect">
            <a:avLst/>
          </a:prstGeom>
          <a:solidFill>
            <a:schemeClr val="accent4">
              <a:lumMod val="40000"/>
              <a:lumOff val="60000"/>
            </a:schemeClr>
          </a:solidFill>
          <a:ln w="57150">
            <a:solidFill>
              <a:schemeClr val="tx1"/>
            </a:solidFill>
          </a:ln>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en-US" sz="4400" b="1" cap="small" dirty="0">
                <a:latin typeface="Cambria" panose="02040503050406030204" pitchFamily="18" charset="0"/>
                <a:ea typeface="Cambria" panose="02040503050406030204" pitchFamily="18" charset="0"/>
              </a:rPr>
              <a:t>Compactness</a:t>
            </a:r>
          </a:p>
        </p:txBody>
      </p:sp>
      <p:pic>
        <p:nvPicPr>
          <p:cNvPr id="9" name="Picture 9" descr="cd_nm_103rd_cd3">
            <a:extLst>
              <a:ext uri="{FF2B5EF4-FFF2-40B4-BE49-F238E27FC236}">
                <a16:creationId xmlns:a16="http://schemas.microsoft.com/office/drawing/2014/main" id="{462D48B1-FCAB-4E26-A48C-252952EA4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118" y="3995821"/>
            <a:ext cx="243840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cd_tx_103rd_cd18">
            <a:extLst>
              <a:ext uri="{FF2B5EF4-FFF2-40B4-BE49-F238E27FC236}">
                <a16:creationId xmlns:a16="http://schemas.microsoft.com/office/drawing/2014/main" id="{DE32B1A4-50CE-4D3F-B600-9E23804DEB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574198" y="3916567"/>
            <a:ext cx="2101850" cy="2057400"/>
          </a:xfrm>
          <a:prstGeom prst="rect">
            <a:avLst/>
          </a:prstGeom>
        </p:spPr>
      </p:pic>
      <p:sp>
        <p:nvSpPr>
          <p:cNvPr id="11" name="Text Box 6">
            <a:extLst>
              <a:ext uri="{FF2B5EF4-FFF2-40B4-BE49-F238E27FC236}">
                <a16:creationId xmlns:a16="http://schemas.microsoft.com/office/drawing/2014/main" id="{7A4A8218-EB1B-425F-A5D3-7729BBA51D6F}"/>
              </a:ext>
            </a:extLst>
          </p:cNvPr>
          <p:cNvSpPr txBox="1">
            <a:spLocks noChangeArrowheads="1"/>
          </p:cNvSpPr>
          <p:nvPr/>
        </p:nvSpPr>
        <p:spPr bwMode="auto">
          <a:xfrm>
            <a:off x="6061698" y="5943600"/>
            <a:ext cx="122501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1400" b="1" cap="small" dirty="0">
                <a:latin typeface="Cambria" panose="02040503050406030204" pitchFamily="18" charset="0"/>
                <a:ea typeface="Cambria" panose="02040503050406030204" pitchFamily="18" charset="0"/>
              </a:rPr>
              <a:t>TX – 18</a:t>
            </a:r>
            <a:r>
              <a:rPr lang="en-US" altLang="en-US" sz="1400" b="1" cap="small" baseline="30000" dirty="0">
                <a:latin typeface="Cambria" panose="02040503050406030204" pitchFamily="18" charset="0"/>
                <a:ea typeface="Cambria" panose="02040503050406030204" pitchFamily="18" charset="0"/>
              </a:rPr>
              <a:t>th</a:t>
            </a:r>
            <a:r>
              <a:rPr lang="en-US" altLang="en-US" sz="1400" b="1" cap="small" dirty="0">
                <a:latin typeface="Cambria" panose="02040503050406030204" pitchFamily="18" charset="0"/>
                <a:ea typeface="Cambria" panose="02040503050406030204" pitchFamily="18" charset="0"/>
              </a:rPr>
              <a:t> CD</a:t>
            </a:r>
          </a:p>
          <a:p>
            <a:pPr algn="ctr" eaLnBrk="1" hangingPunct="1"/>
            <a:r>
              <a:rPr lang="en-US" altLang="en-US" sz="1400" b="1" cap="small" dirty="0">
                <a:latin typeface="Cambria" panose="02040503050406030204" pitchFamily="18" charset="0"/>
                <a:ea typeface="Cambria" panose="02040503050406030204" pitchFamily="18" charset="0"/>
              </a:rPr>
              <a:t>1991</a:t>
            </a:r>
          </a:p>
          <a:p>
            <a:pPr algn="ctr" eaLnBrk="1" hangingPunct="1"/>
            <a:endParaRPr lang="en-US" altLang="en-US" sz="1400" b="1" cap="small" dirty="0">
              <a:latin typeface="Cambria" panose="02040503050406030204" pitchFamily="18" charset="0"/>
              <a:ea typeface="Cambria" panose="02040503050406030204" pitchFamily="18" charset="0"/>
            </a:endParaRPr>
          </a:p>
        </p:txBody>
      </p:sp>
      <p:sp>
        <p:nvSpPr>
          <p:cNvPr id="12" name="Text Box 7">
            <a:extLst>
              <a:ext uri="{FF2B5EF4-FFF2-40B4-BE49-F238E27FC236}">
                <a16:creationId xmlns:a16="http://schemas.microsoft.com/office/drawing/2014/main" id="{2C1BE581-AC36-4A15-9DA8-F317F35224D8}"/>
              </a:ext>
            </a:extLst>
          </p:cNvPr>
          <p:cNvSpPr txBox="1">
            <a:spLocks noChangeArrowheads="1"/>
          </p:cNvSpPr>
          <p:nvPr/>
        </p:nvSpPr>
        <p:spPr bwMode="auto">
          <a:xfrm>
            <a:off x="2112877" y="5420380"/>
            <a:ext cx="11528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1400" b="1" cap="small" dirty="0">
                <a:latin typeface="Cambria" panose="02040503050406030204" pitchFamily="18" charset="0"/>
                <a:ea typeface="Cambria" panose="02040503050406030204" pitchFamily="18" charset="0"/>
              </a:rPr>
              <a:t>NM – 3</a:t>
            </a:r>
            <a:r>
              <a:rPr lang="en-US" altLang="en-US" sz="1400" b="1" cap="small" baseline="30000" dirty="0">
                <a:latin typeface="Cambria" panose="02040503050406030204" pitchFamily="18" charset="0"/>
                <a:ea typeface="Cambria" panose="02040503050406030204" pitchFamily="18" charset="0"/>
              </a:rPr>
              <a:t>rd </a:t>
            </a:r>
            <a:r>
              <a:rPr lang="en-US" altLang="en-US" sz="1400" b="1" cap="small" dirty="0">
                <a:latin typeface="Cambria" panose="02040503050406030204" pitchFamily="18" charset="0"/>
                <a:ea typeface="Cambria" panose="02040503050406030204" pitchFamily="18" charset="0"/>
              </a:rPr>
              <a:t>CD</a:t>
            </a:r>
          </a:p>
          <a:p>
            <a:pPr algn="ctr" eaLnBrk="1" hangingPunct="1"/>
            <a:r>
              <a:rPr lang="en-US" altLang="en-US" sz="1400" b="1" cap="small" dirty="0">
                <a:latin typeface="Cambria" panose="02040503050406030204" pitchFamily="18" charset="0"/>
                <a:ea typeface="Cambria" panose="02040503050406030204" pitchFamily="18" charset="0"/>
              </a:rPr>
              <a:t>1991</a:t>
            </a:r>
          </a:p>
        </p:txBody>
      </p:sp>
      <p:sp>
        <p:nvSpPr>
          <p:cNvPr id="4" name="TextBox 3">
            <a:extLst>
              <a:ext uri="{FF2B5EF4-FFF2-40B4-BE49-F238E27FC236}">
                <a16:creationId xmlns:a16="http://schemas.microsoft.com/office/drawing/2014/main" id="{749EE178-3109-4952-8395-85E45E7B3D05}"/>
              </a:ext>
            </a:extLst>
          </p:cNvPr>
          <p:cNvSpPr txBox="1"/>
          <p:nvPr/>
        </p:nvSpPr>
        <p:spPr>
          <a:xfrm>
            <a:off x="1470118" y="3687145"/>
            <a:ext cx="2271459" cy="369332"/>
          </a:xfrm>
          <a:prstGeom prst="rect">
            <a:avLst/>
          </a:prstGeom>
          <a:noFill/>
        </p:spPr>
        <p:txBody>
          <a:bodyPr wrap="square" rtlCol="0">
            <a:spAutoFit/>
          </a:bodyPr>
          <a:lstStyle/>
          <a:p>
            <a:pPr algn="ctr"/>
            <a:r>
              <a:rPr lang="en-US" b="1" cap="small" dirty="0">
                <a:latin typeface="Cambria" panose="02040503050406030204" pitchFamily="18" charset="0"/>
                <a:ea typeface="Cambria" panose="02040503050406030204" pitchFamily="18" charset="0"/>
              </a:rPr>
              <a:t>Compact</a:t>
            </a:r>
          </a:p>
        </p:txBody>
      </p:sp>
      <p:sp>
        <p:nvSpPr>
          <p:cNvPr id="14" name="TextBox 13">
            <a:extLst>
              <a:ext uri="{FF2B5EF4-FFF2-40B4-BE49-F238E27FC236}">
                <a16:creationId xmlns:a16="http://schemas.microsoft.com/office/drawing/2014/main" id="{2D30C4AB-1335-4DF2-B452-301DB6869289}"/>
              </a:ext>
            </a:extLst>
          </p:cNvPr>
          <p:cNvSpPr txBox="1"/>
          <p:nvPr/>
        </p:nvSpPr>
        <p:spPr>
          <a:xfrm>
            <a:off x="5286876" y="3685246"/>
            <a:ext cx="2271459" cy="369332"/>
          </a:xfrm>
          <a:prstGeom prst="rect">
            <a:avLst/>
          </a:prstGeom>
          <a:noFill/>
        </p:spPr>
        <p:txBody>
          <a:bodyPr wrap="square" rtlCol="0">
            <a:spAutoFit/>
          </a:bodyPr>
          <a:lstStyle/>
          <a:p>
            <a:pPr algn="ctr"/>
            <a:r>
              <a:rPr lang="en-US" b="1" cap="small" dirty="0">
                <a:latin typeface="Cambria" panose="02040503050406030204" pitchFamily="18" charset="0"/>
                <a:ea typeface="Cambria" panose="02040503050406030204" pitchFamily="18" charset="0"/>
              </a:rPr>
              <a:t>Not Compact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Slide Number Placeholder 5">
            <a:extLst>
              <a:ext uri="{FF2B5EF4-FFF2-40B4-BE49-F238E27FC236}">
                <a16:creationId xmlns:a16="http://schemas.microsoft.com/office/drawing/2014/main" id="{E98BF741-572D-4450-92E6-3683AB4EBA09}"/>
              </a:ext>
            </a:extLst>
          </p:cNvPr>
          <p:cNvSpPr>
            <a:spLocks noGrp="1"/>
          </p:cNvSpPr>
          <p:nvPr>
            <p:ph type="sldNum" sz="quarter" idx="12"/>
          </p:nvPr>
        </p:nvSpPr>
        <p:spPr>
          <a:xfrm>
            <a:off x="7239000" y="6405468"/>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FE28F07-442E-4279-B8D7-DD91A0188CE7}" type="slidenum">
              <a:rPr lang="en-US" altLang="en-US" sz="1200">
                <a:latin typeface="Arial" panose="020B0604020202020204" pitchFamily="34" charset="0"/>
              </a:rPr>
              <a:pPr/>
              <a:t>16</a:t>
            </a:fld>
            <a:endParaRPr lang="en-US" altLang="en-US" sz="1200">
              <a:latin typeface="Arial" panose="020B0604020202020204" pitchFamily="34" charset="0"/>
            </a:endParaRPr>
          </a:p>
        </p:txBody>
      </p:sp>
      <p:sp>
        <p:nvSpPr>
          <p:cNvPr id="21509" name="Rectangle 3">
            <a:extLst>
              <a:ext uri="{FF2B5EF4-FFF2-40B4-BE49-F238E27FC236}">
                <a16:creationId xmlns:a16="http://schemas.microsoft.com/office/drawing/2014/main" id="{9488F085-4AA7-46E3-934F-34A0D92642EF}"/>
              </a:ext>
            </a:extLst>
          </p:cNvPr>
          <p:cNvSpPr>
            <a:spLocks noGrp="1" noChangeArrowheads="1"/>
          </p:cNvSpPr>
          <p:nvPr>
            <p:ph type="body" idx="1"/>
          </p:nvPr>
        </p:nvSpPr>
        <p:spPr>
          <a:xfrm>
            <a:off x="74645" y="1091685"/>
            <a:ext cx="9069355" cy="5542383"/>
          </a:xfrm>
        </p:spPr>
        <p:txBody>
          <a:bodyPr>
            <a:normAutofit/>
          </a:bodyPr>
          <a:lstStyle/>
          <a:p>
            <a:pPr marL="0" indent="0" eaLnBrk="1" hangingPunct="1">
              <a:lnSpc>
                <a:spcPct val="90000"/>
              </a:lnSpc>
              <a:buNone/>
            </a:pPr>
            <a:r>
              <a:rPr lang="en-US" altLang="en-US" b="1" cap="small" dirty="0"/>
              <a:t>CRC Districts </a:t>
            </a:r>
            <a:r>
              <a:rPr lang="en-US" altLang="en-US" b="1" u="sng" cap="small" dirty="0"/>
              <a:t>Shall be</a:t>
            </a:r>
            <a:r>
              <a:rPr lang="en-US" altLang="en-US" b="1" cap="small" dirty="0"/>
              <a:t>:</a:t>
            </a:r>
          </a:p>
          <a:p>
            <a:pPr marL="457200" indent="0">
              <a:buNone/>
            </a:pPr>
            <a:r>
              <a:rPr lang="en-US" altLang="en-US" sz="2400" cap="small" dirty="0"/>
              <a:t>Reasonably compact</a:t>
            </a:r>
          </a:p>
          <a:p>
            <a:pPr marL="457200" indent="0">
              <a:buNone/>
            </a:pPr>
            <a:r>
              <a:rPr lang="en-US" altLang="en-US" sz="2400" cap="small" dirty="0"/>
              <a:t>Contiguous, single member districts</a:t>
            </a:r>
          </a:p>
          <a:p>
            <a:pPr marL="457200" indent="0">
              <a:buNone/>
            </a:pPr>
            <a:r>
              <a:rPr lang="en-US" altLang="en-US" sz="2400" cap="small" dirty="0"/>
              <a:t>Attempt to preserve communities of interest</a:t>
            </a:r>
          </a:p>
          <a:p>
            <a:pPr marL="914400" indent="0">
              <a:buNone/>
            </a:pPr>
            <a:r>
              <a:rPr lang="en-US" altLang="en-US" sz="500" cap="small" dirty="0"/>
              <a:t> </a:t>
            </a:r>
            <a:br>
              <a:rPr lang="en-US" altLang="en-US" sz="2400" cap="small" dirty="0"/>
            </a:br>
            <a:r>
              <a:rPr lang="en-US" altLang="en-US" sz="2400" i="1" cap="small" dirty="0"/>
              <a:t>Take into consideration: </a:t>
            </a:r>
          </a:p>
          <a:p>
            <a:pPr marL="914400" indent="0">
              <a:buNone/>
            </a:pPr>
            <a:r>
              <a:rPr lang="en-US" altLang="en-US" sz="2400" cap="small" dirty="0"/>
              <a:t>Geographic and political boundaries </a:t>
            </a:r>
          </a:p>
          <a:p>
            <a:pPr marL="1371600" indent="0">
              <a:buNone/>
            </a:pPr>
            <a:r>
              <a:rPr lang="en-US" altLang="en-US" sz="2000" cap="small" dirty="0"/>
              <a:t>Including political subdivisions, and Indian nations, tribes, and pueblos</a:t>
            </a:r>
          </a:p>
          <a:p>
            <a:pPr marL="457200" indent="0">
              <a:buNone/>
            </a:pPr>
            <a:r>
              <a:rPr lang="en-US" altLang="en-US" sz="2400" cap="small" dirty="0"/>
              <a:t>Be composed of entire precincts and may split them </a:t>
            </a:r>
            <a:r>
              <a:rPr lang="en-US" altLang="en-US" sz="2400" i="1" cap="small" dirty="0"/>
              <a:t>only</a:t>
            </a:r>
            <a:r>
              <a:rPr lang="en-US" altLang="en-US" sz="2400" cap="small" dirty="0"/>
              <a:t> if necessary to comply with Voting Rights Act.</a:t>
            </a:r>
          </a:p>
          <a:p>
            <a:pPr marL="0" indent="0">
              <a:buNone/>
            </a:pPr>
            <a:endParaRPr lang="en-US" altLang="en-US" sz="1600" b="1" cap="small" dirty="0"/>
          </a:p>
          <a:p>
            <a:pPr marL="0" indent="0">
              <a:buNone/>
            </a:pPr>
            <a:r>
              <a:rPr lang="en-US" altLang="en-US" sz="2400" b="1" cap="small" dirty="0"/>
              <a:t>CRC Districts </a:t>
            </a:r>
            <a:r>
              <a:rPr lang="en-US" altLang="en-US" sz="2400" b="1" u="sng" cap="small" dirty="0"/>
              <a:t>May</a:t>
            </a:r>
            <a:r>
              <a:rPr lang="en-US" altLang="en-US" sz="2400" b="1" cap="small" dirty="0"/>
              <a:t>:</a:t>
            </a:r>
          </a:p>
          <a:p>
            <a:pPr marL="457200" indent="0">
              <a:buNone/>
            </a:pPr>
            <a:r>
              <a:rPr lang="en-US" altLang="en-US" sz="2400" cap="small" dirty="0"/>
              <a:t>Preserve the core of existing districts (subordinate to the above).</a:t>
            </a:r>
          </a:p>
          <a:p>
            <a:pPr marL="1371600" indent="0">
              <a:buNone/>
            </a:pPr>
            <a:endParaRPr lang="en-US" altLang="en-US" sz="2000" cap="small" dirty="0"/>
          </a:p>
        </p:txBody>
      </p:sp>
      <p:sp>
        <p:nvSpPr>
          <p:cNvPr id="6" name="TextBox 5">
            <a:extLst>
              <a:ext uri="{FF2B5EF4-FFF2-40B4-BE49-F238E27FC236}">
                <a16:creationId xmlns:a16="http://schemas.microsoft.com/office/drawing/2014/main" id="{CD9AC10A-E5E3-4BC2-901E-48EF7B7912E8}"/>
              </a:ext>
            </a:extLst>
          </p:cNvPr>
          <p:cNvSpPr txBox="1">
            <a:spLocks noChangeArrowheads="1"/>
          </p:cNvSpPr>
          <p:nvPr/>
        </p:nvSpPr>
        <p:spPr>
          <a:xfrm>
            <a:off x="0" y="0"/>
            <a:ext cx="9144000" cy="914400"/>
          </a:xfrm>
          <a:prstGeom prst="rect">
            <a:avLst/>
          </a:prstGeom>
          <a:solidFill>
            <a:schemeClr val="accent4">
              <a:lumMod val="40000"/>
              <a:lumOff val="60000"/>
            </a:schemeClr>
          </a:solidFill>
          <a:ln w="57150">
            <a:solidFill>
              <a:schemeClr val="tx1"/>
            </a:solidFill>
          </a:ln>
        </p:spPr>
        <p:txBody>
          <a:bodyPr vert="horz" lIns="91440" tIns="45720" rIns="91440" bIns="45720" rtlCol="0" anchor="ctr">
            <a:normAutofit fontScale="700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en-US" sz="5600" b="1" cap="small" dirty="0">
                <a:latin typeface="Cambria" panose="02040503050406030204" pitchFamily="18" charset="0"/>
                <a:ea typeface="Cambria" panose="02040503050406030204" pitchFamily="18" charset="0"/>
              </a:rPr>
              <a:t>Traditional Districting Principles</a:t>
            </a:r>
          </a:p>
          <a:p>
            <a:pPr algn="ctr"/>
            <a:r>
              <a:rPr lang="en-US" altLang="en-US" sz="3600" b="1" cap="small" dirty="0">
                <a:latin typeface="Cambria" panose="02040503050406030204" pitchFamily="18" charset="0"/>
                <a:ea typeface="Cambria" panose="02040503050406030204" pitchFamily="18" charset="0"/>
              </a:rPr>
              <a:t>(CRC Rules)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Slide Number Placeholder 5">
            <a:extLst>
              <a:ext uri="{FF2B5EF4-FFF2-40B4-BE49-F238E27FC236}">
                <a16:creationId xmlns:a16="http://schemas.microsoft.com/office/drawing/2014/main" id="{E98BF741-572D-4450-92E6-3683AB4EBA09}"/>
              </a:ext>
            </a:extLst>
          </p:cNvPr>
          <p:cNvSpPr>
            <a:spLocks noGrp="1"/>
          </p:cNvSpPr>
          <p:nvPr>
            <p:ph type="sldNum" sz="quarter" idx="12"/>
          </p:nvPr>
        </p:nvSpPr>
        <p:spPr>
          <a:xfrm>
            <a:off x="7239000" y="6405468"/>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FE28F07-442E-4279-B8D7-DD91A0188CE7}" type="slidenum">
              <a:rPr lang="en-US" altLang="en-US" sz="1200">
                <a:latin typeface="Arial" panose="020B0604020202020204" pitchFamily="34" charset="0"/>
              </a:rPr>
              <a:pPr/>
              <a:t>17</a:t>
            </a:fld>
            <a:endParaRPr lang="en-US" altLang="en-US" sz="1200">
              <a:latin typeface="Arial" panose="020B0604020202020204" pitchFamily="34" charset="0"/>
            </a:endParaRPr>
          </a:p>
        </p:txBody>
      </p:sp>
      <p:sp>
        <p:nvSpPr>
          <p:cNvPr id="21509" name="Rectangle 3">
            <a:extLst>
              <a:ext uri="{FF2B5EF4-FFF2-40B4-BE49-F238E27FC236}">
                <a16:creationId xmlns:a16="http://schemas.microsoft.com/office/drawing/2014/main" id="{9488F085-4AA7-46E3-934F-34A0D92642EF}"/>
              </a:ext>
            </a:extLst>
          </p:cNvPr>
          <p:cNvSpPr>
            <a:spLocks noGrp="1" noChangeArrowheads="1"/>
          </p:cNvSpPr>
          <p:nvPr>
            <p:ph type="body" idx="1"/>
          </p:nvPr>
        </p:nvSpPr>
        <p:spPr>
          <a:xfrm>
            <a:off x="74645" y="1091685"/>
            <a:ext cx="9069355" cy="2715205"/>
          </a:xfrm>
        </p:spPr>
        <p:txBody>
          <a:bodyPr>
            <a:normAutofit lnSpcReduction="10000"/>
          </a:bodyPr>
          <a:lstStyle/>
          <a:p>
            <a:pPr marL="0" indent="0">
              <a:buNone/>
            </a:pPr>
            <a:r>
              <a:rPr lang="en-US" altLang="en-US" b="1" cap="small" dirty="0"/>
              <a:t>CRC Districts Shall </a:t>
            </a:r>
            <a:r>
              <a:rPr lang="en-US" altLang="en-US" b="1" u="sng" cap="small" dirty="0"/>
              <a:t>Not</a:t>
            </a:r>
            <a:r>
              <a:rPr lang="en-US" altLang="en-US" b="1" cap="small" dirty="0"/>
              <a:t>:</a:t>
            </a:r>
          </a:p>
          <a:p>
            <a:pPr marL="457200" indent="0">
              <a:lnSpc>
                <a:spcPct val="110000"/>
              </a:lnSpc>
              <a:buNone/>
            </a:pPr>
            <a:r>
              <a:rPr lang="en-US" altLang="en-US" sz="2400" cap="small" dirty="0"/>
              <a:t>Use partisan election data or voter registration data in designing plans, except to ensure that a plan complies with federal law (</a:t>
            </a:r>
            <a:r>
              <a:rPr lang="en-US" altLang="en-US" sz="2400" dirty="0"/>
              <a:t>i.e</a:t>
            </a:r>
            <a:r>
              <a:rPr lang="en-US" altLang="en-US" sz="2400" cap="small" dirty="0"/>
              <a:t>. Voting Rights Act).</a:t>
            </a:r>
          </a:p>
          <a:p>
            <a:pPr marL="457200" indent="0">
              <a:lnSpc>
                <a:spcPct val="110000"/>
              </a:lnSpc>
              <a:spcBef>
                <a:spcPts val="1800"/>
              </a:spcBef>
              <a:buNone/>
            </a:pPr>
            <a:r>
              <a:rPr lang="en-US" altLang="en-US" sz="2400" cap="small" dirty="0"/>
              <a:t>Consider the voting address of incumbents except to avoid pairing them, unless other districting principles do not necessitate the pairing.</a:t>
            </a:r>
          </a:p>
          <a:p>
            <a:pPr marL="457200" indent="0">
              <a:buNone/>
            </a:pPr>
            <a:endParaRPr lang="en-US" altLang="en-US" sz="2400" b="1" cap="small" dirty="0"/>
          </a:p>
          <a:p>
            <a:pPr marL="0" indent="0">
              <a:buNone/>
            </a:pPr>
            <a:endParaRPr lang="en-US" altLang="en-US" b="1" cap="small" dirty="0"/>
          </a:p>
          <a:p>
            <a:pPr marL="1371600" indent="0">
              <a:buNone/>
            </a:pPr>
            <a:endParaRPr lang="en-US" altLang="en-US" cap="small" dirty="0"/>
          </a:p>
        </p:txBody>
      </p:sp>
      <p:sp>
        <p:nvSpPr>
          <p:cNvPr id="6" name="TextBox 5">
            <a:extLst>
              <a:ext uri="{FF2B5EF4-FFF2-40B4-BE49-F238E27FC236}">
                <a16:creationId xmlns:a16="http://schemas.microsoft.com/office/drawing/2014/main" id="{CD9AC10A-E5E3-4BC2-901E-48EF7B7912E8}"/>
              </a:ext>
            </a:extLst>
          </p:cNvPr>
          <p:cNvSpPr txBox="1">
            <a:spLocks noChangeArrowheads="1"/>
          </p:cNvSpPr>
          <p:nvPr/>
        </p:nvSpPr>
        <p:spPr>
          <a:xfrm>
            <a:off x="0" y="0"/>
            <a:ext cx="9144000" cy="914400"/>
          </a:xfrm>
          <a:prstGeom prst="rect">
            <a:avLst/>
          </a:prstGeom>
          <a:solidFill>
            <a:schemeClr val="accent4">
              <a:lumMod val="40000"/>
              <a:lumOff val="60000"/>
            </a:schemeClr>
          </a:solidFill>
          <a:ln w="57150">
            <a:solidFill>
              <a:schemeClr val="tx1"/>
            </a:solidFill>
          </a:ln>
        </p:spPr>
        <p:txBody>
          <a:bodyPr vert="horz" lIns="91440" tIns="45720" rIns="91440" bIns="45720" rtlCol="0" anchor="ctr">
            <a:normAutofit fontScale="625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en-US" sz="5600" b="1" cap="small" dirty="0">
                <a:latin typeface="Cambria" panose="02040503050406030204" pitchFamily="18" charset="0"/>
                <a:ea typeface="Cambria" panose="02040503050406030204" pitchFamily="18" charset="0"/>
              </a:rPr>
              <a:t>Traditional Districting Principles</a:t>
            </a:r>
          </a:p>
          <a:p>
            <a:pPr algn="ctr"/>
            <a:r>
              <a:rPr lang="en-US" altLang="en-US" sz="3600" b="1" cap="small" dirty="0">
                <a:latin typeface="Cambria" panose="02040503050406030204" pitchFamily="18" charset="0"/>
                <a:ea typeface="Cambria" panose="02040503050406030204" pitchFamily="18" charset="0"/>
              </a:rPr>
              <a:t>(CRC Rules)</a:t>
            </a:r>
            <a:r>
              <a:rPr lang="en-US" altLang="en-US" sz="4400" b="1" cap="small" dirty="0">
                <a:latin typeface="Cambria" panose="02040503050406030204" pitchFamily="18" charset="0"/>
                <a:ea typeface="Cambria" panose="02040503050406030204" pitchFamily="18" charset="0"/>
              </a:rPr>
              <a:t> </a:t>
            </a:r>
            <a:r>
              <a:rPr lang="en-US" altLang="en-US" sz="2000" b="1" cap="small" dirty="0">
                <a:latin typeface="Cambria" panose="02040503050406030204" pitchFamily="18" charset="0"/>
                <a:ea typeface="Cambria" panose="02040503050406030204" pitchFamily="18" charset="0"/>
              </a:rPr>
              <a:t>cont.</a:t>
            </a:r>
          </a:p>
        </p:txBody>
      </p:sp>
    </p:spTree>
    <p:extLst>
      <p:ext uri="{BB962C8B-B14F-4D97-AF65-F5344CB8AC3E}">
        <p14:creationId xmlns:p14="http://schemas.microsoft.com/office/powerpoint/2010/main" val="206987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B1B85F-7813-4A24-B47E-D3EB896386CC}"/>
              </a:ext>
            </a:extLst>
          </p:cNvPr>
          <p:cNvSpPr txBox="1">
            <a:spLocks noChangeArrowheads="1"/>
          </p:cNvSpPr>
          <p:nvPr/>
        </p:nvSpPr>
        <p:spPr>
          <a:xfrm>
            <a:off x="0" y="0"/>
            <a:ext cx="9144000" cy="914400"/>
          </a:xfrm>
          <a:prstGeom prst="rect">
            <a:avLst/>
          </a:prstGeom>
          <a:solidFill>
            <a:schemeClr val="accent4">
              <a:lumMod val="40000"/>
              <a:lumOff val="60000"/>
            </a:schemeClr>
          </a:solidFill>
          <a:ln w="57150">
            <a:solidFill>
              <a:schemeClr val="tx1"/>
            </a:solidFill>
          </a:ln>
        </p:spPr>
        <p:txBody>
          <a:bodyPr vert="horz" lIns="91440" tIns="45720" rIns="91440" bIns="45720" rtlCol="0" anchor="ctr">
            <a:normAutofit fontScale="625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en-US" sz="5100" b="1" cap="small" dirty="0">
                <a:latin typeface="Cambria" panose="02040503050406030204" pitchFamily="18" charset="0"/>
                <a:ea typeface="Cambria" panose="02040503050406030204" pitchFamily="18" charset="0"/>
              </a:rPr>
              <a:t>New Mexico Racial/Ethnic Profile</a:t>
            </a:r>
          </a:p>
          <a:p>
            <a:pPr algn="ctr"/>
            <a:r>
              <a:rPr lang="en-US" altLang="en-US" sz="5100" b="1" cap="small" dirty="0">
                <a:latin typeface="Cambria" panose="02040503050406030204" pitchFamily="18" charset="0"/>
                <a:ea typeface="Cambria" panose="02040503050406030204" pitchFamily="18" charset="0"/>
              </a:rPr>
              <a:t>Change from 2010 to 2020 Census </a:t>
            </a:r>
            <a:endParaRPr lang="en-US" altLang="en-US" sz="5800" b="1" cap="small" dirty="0">
              <a:latin typeface="Cambria" panose="02040503050406030204" pitchFamily="18" charset="0"/>
              <a:ea typeface="Cambria" panose="02040503050406030204" pitchFamily="18" charset="0"/>
            </a:endParaRPr>
          </a:p>
        </p:txBody>
      </p:sp>
      <p:sp>
        <p:nvSpPr>
          <p:cNvPr id="5" name="Text Box 8">
            <a:extLst>
              <a:ext uri="{FF2B5EF4-FFF2-40B4-BE49-F238E27FC236}">
                <a16:creationId xmlns:a16="http://schemas.microsoft.com/office/drawing/2014/main" id="{75618F6D-4EBC-4C96-973A-63A35D1139A1}"/>
              </a:ext>
            </a:extLst>
          </p:cNvPr>
          <p:cNvSpPr txBox="1">
            <a:spLocks noChangeArrowheads="1"/>
          </p:cNvSpPr>
          <p:nvPr/>
        </p:nvSpPr>
        <p:spPr bwMode="auto">
          <a:xfrm>
            <a:off x="0" y="6609966"/>
            <a:ext cx="6395466" cy="248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103" tIns="49552" rIns="99103" bIns="49552">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spcBef>
                <a:spcPct val="50000"/>
              </a:spcBef>
            </a:pPr>
            <a:r>
              <a:rPr lang="en-US" sz="900" cap="small" dirty="0">
                <a:latin typeface="+mn-lt"/>
                <a:ea typeface="Gulim" pitchFamily="34" charset="-127"/>
                <a:cs typeface="Arial" pitchFamily="34" charset="0"/>
              </a:rPr>
              <a:t>Source: U.S. Census Bureau, 2010 and 2020 Census</a:t>
            </a:r>
          </a:p>
        </p:txBody>
      </p:sp>
      <p:graphicFrame>
        <p:nvGraphicFramePr>
          <p:cNvPr id="7" name="Table 6">
            <a:extLst>
              <a:ext uri="{FF2B5EF4-FFF2-40B4-BE49-F238E27FC236}">
                <a16:creationId xmlns:a16="http://schemas.microsoft.com/office/drawing/2014/main" id="{9ED971F7-31E1-4189-9F45-FCFB235253D5}"/>
              </a:ext>
            </a:extLst>
          </p:cNvPr>
          <p:cNvGraphicFramePr>
            <a:graphicFrameLocks noGrp="1"/>
          </p:cNvGraphicFramePr>
          <p:nvPr/>
        </p:nvGraphicFramePr>
        <p:xfrm>
          <a:off x="447869" y="1250302"/>
          <a:ext cx="8453535" cy="4995375"/>
        </p:xfrm>
        <a:graphic>
          <a:graphicData uri="http://schemas.openxmlformats.org/drawingml/2006/table">
            <a:tbl>
              <a:tblPr firstRow="1" bandRow="1">
                <a:tableStyleId>{2D5ABB26-0587-4C30-8999-92F81FD0307C}</a:tableStyleId>
              </a:tblPr>
              <a:tblGrid>
                <a:gridCol w="4838331">
                  <a:extLst>
                    <a:ext uri="{9D8B030D-6E8A-4147-A177-3AD203B41FA5}">
                      <a16:colId xmlns:a16="http://schemas.microsoft.com/office/drawing/2014/main" val="20000"/>
                    </a:ext>
                  </a:extLst>
                </a:gridCol>
                <a:gridCol w="1807602">
                  <a:extLst>
                    <a:ext uri="{9D8B030D-6E8A-4147-A177-3AD203B41FA5}">
                      <a16:colId xmlns:a16="http://schemas.microsoft.com/office/drawing/2014/main" val="1283325443"/>
                    </a:ext>
                  </a:extLst>
                </a:gridCol>
                <a:gridCol w="1807602">
                  <a:extLst>
                    <a:ext uri="{9D8B030D-6E8A-4147-A177-3AD203B41FA5}">
                      <a16:colId xmlns:a16="http://schemas.microsoft.com/office/drawing/2014/main" val="20002"/>
                    </a:ext>
                  </a:extLst>
                </a:gridCol>
              </a:tblGrid>
              <a:tr h="714486">
                <a:tc>
                  <a:txBody>
                    <a:bodyPr/>
                    <a:lstStyle/>
                    <a:p>
                      <a:endParaRPr lang="en-US" sz="2800" b="1" cap="small" baseline="0" dirty="0">
                        <a:latin typeface="+mn-lt"/>
                        <a:ea typeface="Gulim" pitchFamily="34" charset="-127"/>
                        <a:cs typeface="Arial" panose="020B0604020202020204" pitchFamily="34" charset="0"/>
                      </a:endParaRPr>
                    </a:p>
                  </a:txBody>
                  <a:tcPr marL="91280" marR="91280" marT="62640" marB="626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u="sng" cap="small" baseline="0" dirty="0">
                          <a:latin typeface="+mn-lt"/>
                          <a:ea typeface="Gulim" pitchFamily="34" charset="-127"/>
                          <a:cs typeface="Arial" panose="020B0604020202020204" pitchFamily="34" charset="0"/>
                        </a:rPr>
                        <a:t>2010</a:t>
                      </a:r>
                    </a:p>
                  </a:txBody>
                  <a:tcPr marL="91280" marR="91280" marT="62640" marB="626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u="sng" cap="small" baseline="0" dirty="0">
                          <a:latin typeface="+mn-lt"/>
                          <a:ea typeface="Gulim" pitchFamily="34" charset="-127"/>
                          <a:cs typeface="Arial" panose="020B0604020202020204" pitchFamily="34" charset="0"/>
                        </a:rPr>
                        <a:t>2020</a:t>
                      </a:r>
                    </a:p>
                  </a:txBody>
                  <a:tcPr marL="91280" marR="91280" marT="62640" marB="626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458929"/>
                  </a:ext>
                </a:extLst>
              </a:tr>
              <a:tr h="714486">
                <a:tc>
                  <a:txBody>
                    <a:bodyPr/>
                    <a:lstStyle/>
                    <a:p>
                      <a:r>
                        <a:rPr lang="en-US" sz="2800" b="1" cap="small" baseline="0" dirty="0">
                          <a:latin typeface="+mn-lt"/>
                          <a:ea typeface="Gulim" pitchFamily="34" charset="-127"/>
                          <a:cs typeface="Arial" panose="020B0604020202020204" pitchFamily="34" charset="0"/>
                        </a:rPr>
                        <a:t>Non-Hispanic White</a:t>
                      </a:r>
                    </a:p>
                  </a:txBody>
                  <a:tcPr marL="91280" marR="91280" marT="62640" marB="626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cap="small" baseline="0" dirty="0">
                          <a:latin typeface="+mn-lt"/>
                          <a:ea typeface="Gulim" pitchFamily="34" charset="-127"/>
                          <a:cs typeface="Arial" panose="020B0604020202020204" pitchFamily="34" charset="0"/>
                        </a:rPr>
                        <a:t>40.5%</a:t>
                      </a:r>
                    </a:p>
                  </a:txBody>
                  <a:tcPr marL="91280" marR="91280" marT="62640" marB="626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cap="small" baseline="0" dirty="0">
                          <a:latin typeface="+mn-lt"/>
                          <a:ea typeface="Gulim" pitchFamily="34" charset="-127"/>
                          <a:cs typeface="Arial" panose="020B0604020202020204" pitchFamily="34" charset="0"/>
                        </a:rPr>
                        <a:t>36.5%</a:t>
                      </a:r>
                    </a:p>
                  </a:txBody>
                  <a:tcPr marL="91280" marR="91280" marT="62640" marB="626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144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cap="small" baseline="0" dirty="0">
                          <a:latin typeface="+mn-lt"/>
                          <a:ea typeface="Gulim" pitchFamily="34" charset="-127"/>
                          <a:cs typeface="Arial" panose="020B0604020202020204" pitchFamily="34" charset="0"/>
                        </a:rPr>
                        <a:t>Hispanic</a:t>
                      </a:r>
                    </a:p>
                  </a:txBody>
                  <a:tcPr marL="91280" marR="91280" marT="62640" marB="626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i="0" u="none" cap="small" baseline="0" dirty="0">
                          <a:latin typeface="+mn-lt"/>
                          <a:ea typeface="Gulim" pitchFamily="34" charset="-127"/>
                          <a:cs typeface="Arial" panose="020B0604020202020204" pitchFamily="34" charset="0"/>
                        </a:rPr>
                        <a:t>46.3%</a:t>
                      </a:r>
                    </a:p>
                  </a:txBody>
                  <a:tcPr marL="91280" marR="91280" marT="62640" marB="626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i="0" u="none" cap="small" baseline="0" dirty="0">
                          <a:latin typeface="+mn-lt"/>
                          <a:ea typeface="Gulim" pitchFamily="34" charset="-127"/>
                          <a:cs typeface="Arial" panose="020B0604020202020204" pitchFamily="34" charset="0"/>
                        </a:rPr>
                        <a:t>47.7%</a:t>
                      </a:r>
                    </a:p>
                  </a:txBody>
                  <a:tcPr marL="91280" marR="91280" marT="62640" marB="626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10817">
                <a:tc>
                  <a:txBody>
                    <a:bodyPr/>
                    <a:lstStyle/>
                    <a:p>
                      <a:pPr algn="l"/>
                      <a:r>
                        <a:rPr lang="en-US" sz="2800" b="1" i="0" cap="small" baseline="0" dirty="0">
                          <a:latin typeface="+mn-lt"/>
                          <a:ea typeface="Gulim" pitchFamily="34" charset="-127"/>
                          <a:cs typeface="Arial" panose="020B0604020202020204" pitchFamily="34" charset="0"/>
                        </a:rPr>
                        <a:t>Native American </a:t>
                      </a:r>
                      <a:r>
                        <a:rPr lang="en-US" sz="2000" b="1" i="0" cap="small" baseline="0" dirty="0">
                          <a:latin typeface="+mn-lt"/>
                          <a:ea typeface="Gulim" pitchFamily="34" charset="-127"/>
                          <a:cs typeface="Arial" panose="020B0604020202020204" pitchFamily="34" charset="0"/>
                        </a:rPr>
                        <a:t>(non-Hispanic)</a:t>
                      </a:r>
                      <a:endParaRPr lang="en-US" sz="2800" b="1" i="0" cap="small" baseline="0" dirty="0">
                        <a:latin typeface="+mn-lt"/>
                        <a:ea typeface="Gulim" pitchFamily="34" charset="-127"/>
                        <a:cs typeface="Arial" panose="020B0604020202020204" pitchFamily="34" charset="0"/>
                      </a:endParaRPr>
                    </a:p>
                  </a:txBody>
                  <a:tcPr marL="91280" marR="91280" marT="62640" marB="626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i="0" cap="small" baseline="0" dirty="0">
                          <a:latin typeface="+mn-lt"/>
                          <a:ea typeface="Gulim" pitchFamily="34" charset="-127"/>
                          <a:cs typeface="Arial" panose="020B0604020202020204" pitchFamily="34" charset="0"/>
                        </a:rPr>
                        <a:t>8.5%</a:t>
                      </a:r>
                    </a:p>
                  </a:txBody>
                  <a:tcPr marL="91280" marR="91280" marT="62640" marB="626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i="0" cap="small" baseline="0" dirty="0">
                          <a:latin typeface="+mn-lt"/>
                          <a:ea typeface="Gulim" pitchFamily="34" charset="-127"/>
                          <a:cs typeface="Arial" panose="020B0604020202020204" pitchFamily="34" charset="0"/>
                        </a:rPr>
                        <a:t>8.9%</a:t>
                      </a:r>
                    </a:p>
                  </a:txBody>
                  <a:tcPr marL="91280" marR="91280" marT="62640" marB="626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14486">
                <a:tc>
                  <a:txBody>
                    <a:bodyPr/>
                    <a:lstStyle/>
                    <a:p>
                      <a:r>
                        <a:rPr lang="en-US" sz="2800" b="1" cap="small" baseline="0" dirty="0">
                          <a:latin typeface="+mn-lt"/>
                          <a:ea typeface="Gulim" pitchFamily="34" charset="-127"/>
                          <a:cs typeface="Arial" panose="020B0604020202020204" pitchFamily="34" charset="0"/>
                        </a:rPr>
                        <a:t>African-American </a:t>
                      </a:r>
                      <a:r>
                        <a:rPr lang="en-US" sz="2000" b="1" i="0" cap="small" baseline="0" dirty="0">
                          <a:latin typeface="+mn-lt"/>
                          <a:ea typeface="Gulim" pitchFamily="34" charset="-127"/>
                          <a:cs typeface="Arial" panose="020B0604020202020204" pitchFamily="34" charset="0"/>
                        </a:rPr>
                        <a:t>(non-Hispanic)</a:t>
                      </a:r>
                      <a:endParaRPr lang="en-US" sz="2000" b="1" cap="small" baseline="0" dirty="0">
                        <a:latin typeface="+mn-lt"/>
                        <a:ea typeface="Gulim" pitchFamily="34" charset="-127"/>
                        <a:cs typeface="Arial" panose="020B0604020202020204" pitchFamily="34" charset="0"/>
                      </a:endParaRPr>
                    </a:p>
                  </a:txBody>
                  <a:tcPr marL="91280" marR="91280" marT="62640" marB="626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cap="small" baseline="0" dirty="0">
                          <a:latin typeface="+mn-lt"/>
                          <a:ea typeface="Gulim" pitchFamily="34" charset="-127"/>
                          <a:cs typeface="Arial" panose="020B0604020202020204" pitchFamily="34" charset="0"/>
                        </a:rPr>
                        <a:t>1.7%</a:t>
                      </a:r>
                    </a:p>
                  </a:txBody>
                  <a:tcPr marL="91280" marR="91280" marT="62640" marB="626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cap="small" baseline="0" dirty="0">
                          <a:latin typeface="+mn-lt"/>
                          <a:ea typeface="Gulim" pitchFamily="34" charset="-127"/>
                          <a:cs typeface="Arial" panose="020B0604020202020204" pitchFamily="34" charset="0"/>
                        </a:rPr>
                        <a:t>1.8%</a:t>
                      </a:r>
                    </a:p>
                  </a:txBody>
                  <a:tcPr marL="91280" marR="91280" marT="62640" marB="626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133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cap="small" baseline="0" dirty="0">
                          <a:latin typeface="+mn-lt"/>
                          <a:ea typeface="Gulim" pitchFamily="34" charset="-127"/>
                          <a:cs typeface="Arial" panose="020B0604020202020204" pitchFamily="34" charset="0"/>
                        </a:rPr>
                        <a:t>Asian </a:t>
                      </a:r>
                      <a:r>
                        <a:rPr lang="en-US" sz="2000" b="1" i="0" cap="small" baseline="0" dirty="0">
                          <a:latin typeface="+mn-lt"/>
                          <a:ea typeface="Gulim" pitchFamily="34" charset="-127"/>
                          <a:cs typeface="Arial" panose="020B0604020202020204" pitchFamily="34" charset="0"/>
                        </a:rPr>
                        <a:t>(non-Hispanic)</a:t>
                      </a:r>
                      <a:endParaRPr lang="en-US" sz="2000" b="1" cap="small" baseline="0" dirty="0">
                        <a:latin typeface="+mn-lt"/>
                        <a:ea typeface="Gulim" pitchFamily="34" charset="-127"/>
                        <a:cs typeface="Arial" panose="020B0604020202020204" pitchFamily="34" charset="0"/>
                      </a:endParaRPr>
                    </a:p>
                  </a:txBody>
                  <a:tcPr marL="91280" marR="91280" marT="62640" marB="626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i="0" u="none" cap="small" baseline="0" dirty="0">
                          <a:latin typeface="+mn-lt"/>
                          <a:ea typeface="Gulim" pitchFamily="34" charset="-127"/>
                          <a:cs typeface="Arial" panose="020B0604020202020204" pitchFamily="34" charset="0"/>
                        </a:rPr>
                        <a:t>1.3%</a:t>
                      </a:r>
                    </a:p>
                  </a:txBody>
                  <a:tcPr marL="91280" marR="91280" marT="62640" marB="626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i="0" u="none" cap="small" baseline="0" dirty="0">
                          <a:latin typeface="+mn-lt"/>
                          <a:ea typeface="Gulim" pitchFamily="34" charset="-127"/>
                          <a:cs typeface="Arial" panose="020B0604020202020204" pitchFamily="34" charset="0"/>
                        </a:rPr>
                        <a:t>1.7%</a:t>
                      </a:r>
                    </a:p>
                  </a:txBody>
                  <a:tcPr marL="91280" marR="91280" marT="62640" marB="626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13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cap="small" baseline="0" dirty="0">
                          <a:latin typeface="+mn-lt"/>
                          <a:ea typeface="Gulim" pitchFamily="34" charset="-127"/>
                          <a:cs typeface="Arial" panose="020B0604020202020204" pitchFamily="34" charset="0"/>
                        </a:rPr>
                        <a:t>Other </a:t>
                      </a:r>
                      <a:r>
                        <a:rPr lang="en-US" sz="2000" b="1" i="0" cap="small" baseline="0" dirty="0">
                          <a:latin typeface="+mn-lt"/>
                          <a:ea typeface="Gulim" pitchFamily="34" charset="-127"/>
                          <a:cs typeface="Arial" panose="020B0604020202020204" pitchFamily="34" charset="0"/>
                        </a:rPr>
                        <a:t>(non-Hispanic)</a:t>
                      </a:r>
                      <a:endParaRPr lang="en-US" sz="2000" b="1" cap="small" baseline="0" dirty="0">
                        <a:latin typeface="+mn-lt"/>
                        <a:ea typeface="Gulim" pitchFamily="34" charset="-127"/>
                        <a:cs typeface="Arial" panose="020B0604020202020204" pitchFamily="34" charset="0"/>
                      </a:endParaRPr>
                    </a:p>
                  </a:txBody>
                  <a:tcPr marL="91280" marR="91280" marT="62640" marB="626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i="0" u="none" cap="small" baseline="0" dirty="0">
                          <a:latin typeface="+mn-lt"/>
                          <a:ea typeface="Gulim" pitchFamily="34" charset="-127"/>
                          <a:cs typeface="Arial" panose="020B0604020202020204" pitchFamily="34" charset="0"/>
                        </a:rPr>
                        <a:t>1.8%</a:t>
                      </a:r>
                    </a:p>
                  </a:txBody>
                  <a:tcPr marL="91280" marR="91280" marT="62640" marB="626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i="0" u="none" cap="small" baseline="0" dirty="0">
                          <a:latin typeface="+mn-lt"/>
                          <a:ea typeface="Gulim" pitchFamily="34" charset="-127"/>
                          <a:cs typeface="Arial" panose="020B0604020202020204" pitchFamily="34" charset="0"/>
                        </a:rPr>
                        <a:t>3.4%</a:t>
                      </a:r>
                    </a:p>
                  </a:txBody>
                  <a:tcPr marL="91280" marR="91280" marT="62640" marB="626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6037615"/>
                  </a:ext>
                </a:extLst>
              </a:tr>
            </a:tbl>
          </a:graphicData>
        </a:graphic>
      </p:graphicFrame>
      <p:sp>
        <p:nvSpPr>
          <p:cNvPr id="8" name="Slide Number Placeholder 3">
            <a:extLst>
              <a:ext uri="{FF2B5EF4-FFF2-40B4-BE49-F238E27FC236}">
                <a16:creationId xmlns:a16="http://schemas.microsoft.com/office/drawing/2014/main" id="{700D58D5-E175-4215-8485-84B319E2E54E}"/>
              </a:ext>
            </a:extLst>
          </p:cNvPr>
          <p:cNvSpPr txBox="1">
            <a:spLocks noGrp="1"/>
          </p:cNvSpPr>
          <p:nvPr/>
        </p:nvSpPr>
        <p:spPr bwMode="auto">
          <a:xfrm>
            <a:off x="7238999"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eaLnBrk="1" hangingPunct="1"/>
            <a:fld id="{49E0E79D-830B-4EC0-8EB9-072F2F8CAD87}" type="slidenum">
              <a:rPr lang="en-US" altLang="en-US" sz="1200">
                <a:latin typeface="Arial" panose="020B0604020202020204" pitchFamily="34" charset="0"/>
              </a:rPr>
              <a:pPr algn="r" eaLnBrk="1" hangingPunct="1"/>
              <a:t>18</a:t>
            </a:fld>
            <a:endParaRPr lang="en-US" altLang="en-US" sz="1200" dirty="0">
              <a:latin typeface="Arial" panose="020B0604020202020204" pitchFamily="34" charset="0"/>
            </a:endParaRPr>
          </a:p>
        </p:txBody>
      </p:sp>
    </p:spTree>
    <p:extLst>
      <p:ext uri="{BB962C8B-B14F-4D97-AF65-F5344CB8AC3E}">
        <p14:creationId xmlns:p14="http://schemas.microsoft.com/office/powerpoint/2010/main" val="2879268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B1B85F-7813-4A24-B47E-D3EB896386CC}"/>
              </a:ext>
            </a:extLst>
          </p:cNvPr>
          <p:cNvSpPr txBox="1">
            <a:spLocks noChangeArrowheads="1"/>
          </p:cNvSpPr>
          <p:nvPr/>
        </p:nvSpPr>
        <p:spPr>
          <a:xfrm>
            <a:off x="0" y="0"/>
            <a:ext cx="9144000" cy="914400"/>
          </a:xfrm>
          <a:prstGeom prst="rect">
            <a:avLst/>
          </a:prstGeom>
          <a:solidFill>
            <a:schemeClr val="accent4">
              <a:lumMod val="40000"/>
              <a:lumOff val="60000"/>
            </a:schemeClr>
          </a:solidFill>
          <a:ln w="57150">
            <a:solidFill>
              <a:schemeClr val="tx1"/>
            </a:solidFill>
          </a:ln>
        </p:spPr>
        <p:txBody>
          <a:bodyPr vert="horz" lIns="91440" tIns="45720" rIns="91440" bIns="45720" rtlCol="0" anchor="ctr">
            <a:normAutofit fontScale="625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en-US" sz="5100" b="1" cap="small" dirty="0">
                <a:latin typeface="Cambria" panose="02040503050406030204" pitchFamily="18" charset="0"/>
                <a:ea typeface="Cambria" panose="02040503050406030204" pitchFamily="18" charset="0"/>
              </a:rPr>
              <a:t>New Mexico Regions - </a:t>
            </a:r>
          </a:p>
          <a:p>
            <a:pPr algn="ctr"/>
            <a:r>
              <a:rPr lang="en-US" altLang="en-US" sz="5100" b="1" cap="small" dirty="0">
                <a:latin typeface="Cambria" panose="02040503050406030204" pitchFamily="18" charset="0"/>
                <a:ea typeface="Cambria" panose="02040503050406030204" pitchFamily="18" charset="0"/>
              </a:rPr>
              <a:t>% Hispanic</a:t>
            </a:r>
            <a:endParaRPr lang="en-US" altLang="en-US" sz="5800" b="1" cap="small" dirty="0">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7A6D44C5-4565-4373-BF65-D2EFE11537C9}"/>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103" t="12452" r="2076" b="16114"/>
          <a:stretch/>
        </p:blipFill>
        <p:spPr bwMode="auto">
          <a:xfrm>
            <a:off x="1628243" y="1005840"/>
            <a:ext cx="5887514" cy="585216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a:extLst>
              <a:ext uri="{FF2B5EF4-FFF2-40B4-BE49-F238E27FC236}">
                <a16:creationId xmlns:a16="http://schemas.microsoft.com/office/drawing/2014/main" id="{F829B7D0-9B3D-439F-A253-F075CDA5A0BF}"/>
              </a:ext>
            </a:extLst>
          </p:cNvPr>
          <p:cNvSpPr txBox="1">
            <a:spLocks noGrp="1"/>
          </p:cNvSpPr>
          <p:nvPr/>
        </p:nvSpPr>
        <p:spPr bwMode="auto">
          <a:xfrm>
            <a:off x="7238999"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eaLnBrk="1" hangingPunct="1"/>
            <a:fld id="{49E0E79D-830B-4EC0-8EB9-072F2F8CAD87}" type="slidenum">
              <a:rPr lang="en-US" altLang="en-US" sz="1200">
                <a:latin typeface="Arial" panose="020B0604020202020204" pitchFamily="34" charset="0"/>
              </a:rPr>
              <a:pPr algn="r" eaLnBrk="1" hangingPunct="1"/>
              <a:t>19</a:t>
            </a:fld>
            <a:endParaRPr lang="en-US" altLang="en-US" sz="1200" dirty="0">
              <a:latin typeface="Arial" panose="020B0604020202020204" pitchFamily="34" charset="0"/>
            </a:endParaRPr>
          </a:p>
        </p:txBody>
      </p:sp>
    </p:spTree>
    <p:extLst>
      <p:ext uri="{BB962C8B-B14F-4D97-AF65-F5344CB8AC3E}">
        <p14:creationId xmlns:p14="http://schemas.microsoft.com/office/powerpoint/2010/main" val="2497804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5">
            <a:extLst>
              <a:ext uri="{FF2B5EF4-FFF2-40B4-BE49-F238E27FC236}">
                <a16:creationId xmlns:a16="http://schemas.microsoft.com/office/drawing/2014/main" id="{854A4AB1-D36C-478E-B62E-B85806E4B21E}"/>
              </a:ext>
            </a:extLst>
          </p:cNvPr>
          <p:cNvSpPr txBox="1">
            <a:spLocks noGrp="1"/>
          </p:cNvSpPr>
          <p:nvPr/>
        </p:nvSpPr>
        <p:spPr bwMode="auto">
          <a:xfrm>
            <a:off x="7239003" y="6388359"/>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eaLnBrk="1" hangingPunct="1"/>
            <a:fld id="{7579C1EB-A209-4DA7-B41A-26197FA88924}" type="slidenum">
              <a:rPr lang="en-US" altLang="en-US" sz="1200">
                <a:latin typeface="Arial" panose="020B0604020202020204" pitchFamily="34" charset="0"/>
              </a:rPr>
              <a:pPr algn="r" eaLnBrk="1" hangingPunct="1"/>
              <a:t>2</a:t>
            </a:fld>
            <a:endParaRPr lang="en-US" altLang="en-US" sz="1200">
              <a:latin typeface="Arial" panose="020B0604020202020204" pitchFamily="34" charset="0"/>
            </a:endParaRPr>
          </a:p>
        </p:txBody>
      </p:sp>
      <p:sp>
        <p:nvSpPr>
          <p:cNvPr id="4100" name="Rectangle 2">
            <a:extLst>
              <a:ext uri="{FF2B5EF4-FFF2-40B4-BE49-F238E27FC236}">
                <a16:creationId xmlns:a16="http://schemas.microsoft.com/office/drawing/2014/main" id="{9682A010-6E48-4F5C-8C65-76D0B24B9389}"/>
              </a:ext>
            </a:extLst>
          </p:cNvPr>
          <p:cNvSpPr>
            <a:spLocks noGrp="1" noChangeArrowheads="1"/>
          </p:cNvSpPr>
          <p:nvPr>
            <p:ph type="title"/>
          </p:nvPr>
        </p:nvSpPr>
        <p:spPr>
          <a:xfrm>
            <a:off x="0" y="1"/>
            <a:ext cx="9144000" cy="914400"/>
          </a:xfrm>
          <a:solidFill>
            <a:schemeClr val="accent4">
              <a:lumMod val="40000"/>
              <a:lumOff val="60000"/>
            </a:schemeClr>
          </a:solidFill>
          <a:ln w="57150">
            <a:solidFill>
              <a:schemeClr val="tx1"/>
            </a:solidFill>
          </a:ln>
        </p:spPr>
        <p:txBody>
          <a:bodyPr anchor="ctr">
            <a:normAutofit/>
          </a:bodyPr>
          <a:lstStyle/>
          <a:p>
            <a:pPr algn="ctr" eaLnBrk="1" hangingPunct="1"/>
            <a:r>
              <a:rPr lang="en-US" altLang="en-US" b="1" cap="small" dirty="0">
                <a:latin typeface="Cambria" panose="02040503050406030204" pitchFamily="18" charset="0"/>
                <a:ea typeface="Cambria" panose="02040503050406030204" pitchFamily="18" charset="0"/>
              </a:rPr>
              <a:t>Principles of Redistricting</a:t>
            </a:r>
          </a:p>
        </p:txBody>
      </p:sp>
      <p:sp>
        <p:nvSpPr>
          <p:cNvPr id="4101" name="Rectangle 3">
            <a:extLst>
              <a:ext uri="{FF2B5EF4-FFF2-40B4-BE49-F238E27FC236}">
                <a16:creationId xmlns:a16="http://schemas.microsoft.com/office/drawing/2014/main" id="{0F97E9E1-A7E0-4688-851E-DCBCC005B702}"/>
              </a:ext>
            </a:extLst>
          </p:cNvPr>
          <p:cNvSpPr>
            <a:spLocks noGrp="1" noChangeArrowheads="1"/>
          </p:cNvSpPr>
          <p:nvPr>
            <p:ph type="body" idx="1"/>
          </p:nvPr>
        </p:nvSpPr>
        <p:spPr>
          <a:xfrm>
            <a:off x="0" y="1203568"/>
            <a:ext cx="9144000" cy="5184791"/>
          </a:xfrm>
        </p:spPr>
        <p:txBody>
          <a:bodyPr>
            <a:noAutofit/>
          </a:bodyPr>
          <a:lstStyle/>
          <a:p>
            <a:pPr marL="0" indent="0" algn="ctr" eaLnBrk="1" hangingPunct="1">
              <a:lnSpc>
                <a:spcPct val="150000"/>
              </a:lnSpc>
              <a:spcBef>
                <a:spcPts val="0"/>
              </a:spcBef>
              <a:buNone/>
            </a:pPr>
            <a:r>
              <a:rPr lang="en-US" altLang="en-US" sz="4000" b="1" cap="small" dirty="0">
                <a:ea typeface="Cambria" panose="02040503050406030204" pitchFamily="18" charset="0"/>
              </a:rPr>
              <a:t>Equal population</a:t>
            </a:r>
          </a:p>
          <a:p>
            <a:pPr marL="0" indent="0" algn="ctr" eaLnBrk="1" hangingPunct="1">
              <a:lnSpc>
                <a:spcPct val="150000"/>
              </a:lnSpc>
              <a:spcBef>
                <a:spcPts val="0"/>
              </a:spcBef>
              <a:buNone/>
            </a:pPr>
            <a:r>
              <a:rPr lang="en-US" altLang="en-US" sz="4000" b="1" cap="small" dirty="0">
                <a:ea typeface="Cambria" panose="02040503050406030204" pitchFamily="18" charset="0"/>
              </a:rPr>
              <a:t>Minority Voting Rights</a:t>
            </a:r>
          </a:p>
          <a:p>
            <a:pPr marL="0" indent="0" algn="ctr" eaLnBrk="1" hangingPunct="1">
              <a:lnSpc>
                <a:spcPct val="150000"/>
              </a:lnSpc>
              <a:spcBef>
                <a:spcPts val="0"/>
              </a:spcBef>
              <a:buNone/>
            </a:pPr>
            <a:r>
              <a:rPr lang="en-US" altLang="en-US" sz="4000" b="1" cap="small" dirty="0">
                <a:ea typeface="Cambria" panose="02040503050406030204" pitchFamily="18" charset="0"/>
              </a:rPr>
              <a:t>Contiguity</a:t>
            </a:r>
          </a:p>
          <a:p>
            <a:pPr marL="0" indent="0" algn="ctr">
              <a:lnSpc>
                <a:spcPct val="150000"/>
              </a:lnSpc>
              <a:spcBef>
                <a:spcPts val="0"/>
              </a:spcBef>
              <a:buNone/>
            </a:pPr>
            <a:r>
              <a:rPr lang="en-US" altLang="en-US" sz="4000" b="1" cap="small" dirty="0">
                <a:ea typeface="Cambria" panose="02040503050406030204" pitchFamily="18" charset="0"/>
              </a:rPr>
              <a:t>Compactness</a:t>
            </a:r>
          </a:p>
          <a:p>
            <a:pPr marL="0" indent="0" algn="ctr" eaLnBrk="1" hangingPunct="1">
              <a:lnSpc>
                <a:spcPct val="150000"/>
              </a:lnSpc>
              <a:spcBef>
                <a:spcPts val="0"/>
              </a:spcBef>
              <a:buNone/>
            </a:pPr>
            <a:r>
              <a:rPr lang="en-US" altLang="en-US" sz="4000" b="1" cap="small" dirty="0">
                <a:ea typeface="Cambria" panose="02040503050406030204" pitchFamily="18" charset="0"/>
              </a:rPr>
              <a:t>Communities of interest</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B1B85F-7813-4A24-B47E-D3EB896386CC}"/>
              </a:ext>
            </a:extLst>
          </p:cNvPr>
          <p:cNvSpPr txBox="1">
            <a:spLocks noChangeArrowheads="1"/>
          </p:cNvSpPr>
          <p:nvPr/>
        </p:nvSpPr>
        <p:spPr>
          <a:xfrm>
            <a:off x="0" y="0"/>
            <a:ext cx="9144000" cy="914400"/>
          </a:xfrm>
          <a:prstGeom prst="rect">
            <a:avLst/>
          </a:prstGeom>
          <a:solidFill>
            <a:schemeClr val="accent4">
              <a:lumMod val="40000"/>
              <a:lumOff val="60000"/>
            </a:schemeClr>
          </a:solidFill>
          <a:ln w="57150">
            <a:solidFill>
              <a:schemeClr val="tx1"/>
            </a:solidFill>
          </a:ln>
        </p:spPr>
        <p:txBody>
          <a:bodyPr vert="horz" lIns="91440" tIns="45720" rIns="91440" bIns="45720" rtlCol="0" anchor="ctr">
            <a:normAutofit fontScale="625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en-US" sz="5100" b="1" cap="small" dirty="0">
                <a:latin typeface="Cambria" panose="02040503050406030204" pitchFamily="18" charset="0"/>
                <a:ea typeface="Cambria" panose="02040503050406030204" pitchFamily="18" charset="0"/>
              </a:rPr>
              <a:t>New Mexico Regions - </a:t>
            </a:r>
          </a:p>
          <a:p>
            <a:pPr algn="ctr"/>
            <a:r>
              <a:rPr lang="en-US" altLang="en-US" sz="5100" b="1" cap="small" dirty="0">
                <a:latin typeface="Cambria" panose="02040503050406030204" pitchFamily="18" charset="0"/>
                <a:ea typeface="Cambria" panose="02040503050406030204" pitchFamily="18" charset="0"/>
              </a:rPr>
              <a:t>% Native American</a:t>
            </a:r>
            <a:endParaRPr lang="en-US" altLang="en-US" sz="5800" b="1" cap="small" dirty="0">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6D8274CB-DF4B-4AEA-B362-82B0D9F8B67A}"/>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315" t="12090" r="2403" b="16999"/>
          <a:stretch/>
        </p:blipFill>
        <p:spPr bwMode="auto">
          <a:xfrm>
            <a:off x="1766501" y="1005840"/>
            <a:ext cx="5897664" cy="585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3">
            <a:extLst>
              <a:ext uri="{FF2B5EF4-FFF2-40B4-BE49-F238E27FC236}">
                <a16:creationId xmlns:a16="http://schemas.microsoft.com/office/drawing/2014/main" id="{D4D2806C-002C-495D-AC13-3C6978BDFE71}"/>
              </a:ext>
            </a:extLst>
          </p:cNvPr>
          <p:cNvSpPr txBox="1">
            <a:spLocks noGrp="1"/>
          </p:cNvSpPr>
          <p:nvPr/>
        </p:nvSpPr>
        <p:spPr bwMode="auto">
          <a:xfrm>
            <a:off x="7238999"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eaLnBrk="1" hangingPunct="1"/>
            <a:fld id="{49E0E79D-830B-4EC0-8EB9-072F2F8CAD87}" type="slidenum">
              <a:rPr lang="en-US" altLang="en-US" sz="1200">
                <a:latin typeface="Arial" panose="020B0604020202020204" pitchFamily="34" charset="0"/>
              </a:rPr>
              <a:pPr algn="r" eaLnBrk="1" hangingPunct="1"/>
              <a:t>20</a:t>
            </a:fld>
            <a:endParaRPr lang="en-US" altLang="en-US" sz="1200" dirty="0">
              <a:latin typeface="Arial" panose="020B0604020202020204" pitchFamily="34" charset="0"/>
            </a:endParaRPr>
          </a:p>
        </p:txBody>
      </p:sp>
    </p:spTree>
    <p:extLst>
      <p:ext uri="{BB962C8B-B14F-4D97-AF65-F5344CB8AC3E}">
        <p14:creationId xmlns:p14="http://schemas.microsoft.com/office/powerpoint/2010/main" val="293152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Slide Number Placeholder 5">
            <a:extLst>
              <a:ext uri="{FF2B5EF4-FFF2-40B4-BE49-F238E27FC236}">
                <a16:creationId xmlns:a16="http://schemas.microsoft.com/office/drawing/2014/main" id="{2B1D0F0E-0678-41EC-B405-E0CABCDEF4AF}"/>
              </a:ext>
            </a:extLst>
          </p:cNvPr>
          <p:cNvSpPr>
            <a:spLocks noGrp="1"/>
          </p:cNvSpPr>
          <p:nvPr>
            <p:ph type="sldNum" sz="quarter" idx="12"/>
          </p:nvPr>
        </p:nvSpPr>
        <p:spPr>
          <a:xfrm>
            <a:off x="7239000" y="64008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05D98B6-C6AE-4078-9530-ABA435B7EEFA}" type="slidenum">
              <a:rPr lang="en-US" altLang="en-US" sz="1200">
                <a:latin typeface="Cambria" panose="02040503050406030204" pitchFamily="18" charset="0"/>
              </a:rPr>
              <a:pPr/>
              <a:t>3</a:t>
            </a:fld>
            <a:endParaRPr lang="en-US" altLang="en-US" sz="1200">
              <a:latin typeface="Cambria" panose="02040503050406030204" pitchFamily="18" charset="0"/>
            </a:endParaRPr>
          </a:p>
        </p:txBody>
      </p:sp>
      <p:sp>
        <p:nvSpPr>
          <p:cNvPr id="10" name="TextBox 9">
            <a:extLst>
              <a:ext uri="{FF2B5EF4-FFF2-40B4-BE49-F238E27FC236}">
                <a16:creationId xmlns:a16="http://schemas.microsoft.com/office/drawing/2014/main" id="{4A277272-320E-479B-BFE6-57556D56F64A}"/>
              </a:ext>
            </a:extLst>
          </p:cNvPr>
          <p:cNvSpPr txBox="1">
            <a:spLocks noChangeArrowheads="1"/>
          </p:cNvSpPr>
          <p:nvPr/>
        </p:nvSpPr>
        <p:spPr>
          <a:xfrm>
            <a:off x="0" y="0"/>
            <a:ext cx="9144000" cy="914400"/>
          </a:xfrm>
          <a:prstGeom prst="rect">
            <a:avLst/>
          </a:prstGeom>
          <a:solidFill>
            <a:schemeClr val="accent4">
              <a:lumMod val="40000"/>
              <a:lumOff val="60000"/>
            </a:schemeClr>
          </a:solidFill>
          <a:ln w="57150">
            <a:solidFill>
              <a:schemeClr val="tx1"/>
            </a:solidFill>
          </a:ln>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en-US" sz="4400" b="1" cap="small" dirty="0">
                <a:latin typeface="Cambria" panose="02040503050406030204" pitchFamily="18" charset="0"/>
                <a:ea typeface="Cambria" panose="02040503050406030204" pitchFamily="18" charset="0"/>
              </a:rPr>
              <a:t>2020 New Mexico Population</a:t>
            </a:r>
          </a:p>
        </p:txBody>
      </p:sp>
      <p:graphicFrame>
        <p:nvGraphicFramePr>
          <p:cNvPr id="9" name="Table 7">
            <a:extLst>
              <a:ext uri="{FF2B5EF4-FFF2-40B4-BE49-F238E27FC236}">
                <a16:creationId xmlns:a16="http://schemas.microsoft.com/office/drawing/2014/main" id="{AEC0AF5E-4E0C-4749-9482-6AFCD6A46546}"/>
              </a:ext>
            </a:extLst>
          </p:cNvPr>
          <p:cNvGraphicFramePr>
            <a:graphicFrameLocks noGrp="1"/>
          </p:cNvGraphicFramePr>
          <p:nvPr>
            <p:extLst>
              <p:ext uri="{D42A27DB-BD31-4B8C-83A1-F6EECF244321}">
                <p14:modId xmlns:p14="http://schemas.microsoft.com/office/powerpoint/2010/main" val="605150546"/>
              </p:ext>
            </p:extLst>
          </p:nvPr>
        </p:nvGraphicFramePr>
        <p:xfrm>
          <a:off x="821094" y="1754155"/>
          <a:ext cx="7623110" cy="4030824"/>
        </p:xfrm>
        <a:graphic>
          <a:graphicData uri="http://schemas.openxmlformats.org/drawingml/2006/table">
            <a:tbl>
              <a:tblPr firstRow="1" bandRow="1">
                <a:tableStyleId>{8EC20E35-A176-4012-BC5E-935CFFF8708E}</a:tableStyleId>
              </a:tblPr>
              <a:tblGrid>
                <a:gridCol w="4950570">
                  <a:extLst>
                    <a:ext uri="{9D8B030D-6E8A-4147-A177-3AD203B41FA5}">
                      <a16:colId xmlns:a16="http://schemas.microsoft.com/office/drawing/2014/main" val="3817207110"/>
                    </a:ext>
                  </a:extLst>
                </a:gridCol>
                <a:gridCol w="2672540">
                  <a:extLst>
                    <a:ext uri="{9D8B030D-6E8A-4147-A177-3AD203B41FA5}">
                      <a16:colId xmlns:a16="http://schemas.microsoft.com/office/drawing/2014/main" val="3322574713"/>
                    </a:ext>
                  </a:extLst>
                </a:gridCol>
              </a:tblGrid>
              <a:tr h="1167450">
                <a:tc>
                  <a:txBody>
                    <a:bodyPr/>
                    <a:lstStyle/>
                    <a:p>
                      <a:pPr algn="l"/>
                      <a:r>
                        <a:rPr lang="en-US" sz="3300" b="1" cap="small" baseline="0" dirty="0">
                          <a:solidFill>
                            <a:schemeClr val="tx1"/>
                          </a:solidFill>
                          <a:latin typeface="+mn-lt"/>
                          <a:ea typeface="Cambria" panose="02040503050406030204" pitchFamily="18" charset="0"/>
                        </a:rPr>
                        <a:t>2020 Census</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300" b="1" cap="small" baseline="0" dirty="0">
                          <a:solidFill>
                            <a:schemeClr val="tx1"/>
                          </a:solidFill>
                          <a:latin typeface="+mn-lt"/>
                          <a:ea typeface="Cambria" panose="02040503050406030204" pitchFamily="18" charset="0"/>
                        </a:rPr>
                        <a:t>2,117,522</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1584107"/>
                  </a:ext>
                </a:extLst>
              </a:tr>
              <a:tr h="1167450">
                <a:tc>
                  <a:txBody>
                    <a:bodyPr/>
                    <a:lstStyle/>
                    <a:p>
                      <a:pPr algn="l"/>
                      <a:r>
                        <a:rPr lang="en-US" sz="3300" b="1" cap="small" baseline="0" dirty="0">
                          <a:solidFill>
                            <a:schemeClr val="tx1"/>
                          </a:solidFill>
                          <a:latin typeface="+mn-lt"/>
                          <a:ea typeface="Cambria" panose="02040503050406030204" pitchFamily="18" charset="0"/>
                        </a:rPr>
                        <a:t>Change </a:t>
                      </a:r>
                      <a:r>
                        <a:rPr lang="en-US" sz="1800" b="0" cap="small" baseline="0" dirty="0">
                          <a:solidFill>
                            <a:schemeClr val="tx1"/>
                          </a:solidFill>
                          <a:latin typeface="+mn-lt"/>
                          <a:ea typeface="Cambria" panose="02040503050406030204" pitchFamily="18" charset="0"/>
                        </a:rPr>
                        <a:t>(2010 to 2020)</a:t>
                      </a:r>
                      <a:endParaRPr lang="en-US" sz="2800" b="0" cap="small" baseline="0" dirty="0">
                        <a:solidFill>
                          <a:schemeClr val="tx1"/>
                        </a:solidFill>
                        <a:latin typeface="+mn-lt"/>
                        <a:ea typeface="Cambria" panose="02040503050406030204" pitchFamily="18"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u="none" strike="noStrike" kern="1200" cap="small" spc="0" normalizeH="0" baseline="0" noProof="0" dirty="0">
                          <a:ln>
                            <a:noFill/>
                          </a:ln>
                          <a:solidFill>
                            <a:prstClr val="black"/>
                          </a:solidFill>
                          <a:effectLst/>
                          <a:uLnTx/>
                          <a:uFillTx/>
                          <a:latin typeface="+mn-lt"/>
                          <a:ea typeface="Cambria" panose="02040503050406030204" pitchFamily="18" charset="0"/>
                        </a:rPr>
                        <a:t>58,343</a:t>
                      </a:r>
                      <a:endParaRPr kumimoji="0" lang="en-US" sz="3300" b="1" i="0" u="none" strike="noStrike" kern="1200" cap="small" spc="0" normalizeH="0" baseline="0" noProof="0" dirty="0">
                        <a:ln>
                          <a:noFill/>
                        </a:ln>
                        <a:solidFill>
                          <a:prstClr val="black"/>
                        </a:solidFill>
                        <a:effectLst/>
                        <a:uLnTx/>
                        <a:uFillTx/>
                        <a:latin typeface="+mn-lt"/>
                        <a:ea typeface="Cambria" panose="02040503050406030204" pitchFamily="18" charset="0"/>
                        <a:cs typeface="+mn-cs"/>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6768304"/>
                  </a:ext>
                </a:extLst>
              </a:tr>
              <a:tr h="1695924">
                <a:tc>
                  <a:txBody>
                    <a:bodyPr/>
                    <a:lstStyle/>
                    <a:p>
                      <a:pPr algn="l"/>
                      <a:r>
                        <a:rPr lang="en-US" sz="3300" b="1" cap="small" baseline="0" dirty="0">
                          <a:solidFill>
                            <a:schemeClr val="tx1"/>
                          </a:solidFill>
                          <a:latin typeface="+mn-lt"/>
                          <a:ea typeface="Cambria" panose="02040503050406030204" pitchFamily="18" charset="0"/>
                        </a:rPr>
                        <a:t>% Change</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u="none" strike="noStrike" kern="1200" cap="small" spc="0" normalizeH="0" baseline="0" noProof="0" dirty="0">
                          <a:ln>
                            <a:noFill/>
                          </a:ln>
                          <a:solidFill>
                            <a:prstClr val="black"/>
                          </a:solidFill>
                          <a:effectLst/>
                          <a:uLnTx/>
                          <a:uFillTx/>
                          <a:latin typeface="+mn-lt"/>
                          <a:ea typeface="Cambria" panose="02040503050406030204" pitchFamily="18" charset="0"/>
                        </a:rPr>
                        <a:t>2.8%</a:t>
                      </a:r>
                      <a:endParaRPr kumimoji="0" lang="en-US" sz="3300" b="1" i="0" u="none" strike="noStrike" kern="1200" cap="small" spc="0" normalizeH="0" baseline="0" noProof="0" dirty="0">
                        <a:ln>
                          <a:noFill/>
                        </a:ln>
                        <a:solidFill>
                          <a:prstClr val="black"/>
                        </a:solidFill>
                        <a:effectLst/>
                        <a:uLnTx/>
                        <a:uFillTx/>
                        <a:latin typeface="+mn-lt"/>
                        <a:ea typeface="Cambria" panose="02040503050406030204" pitchFamily="18" charset="0"/>
                        <a:cs typeface="+mn-cs"/>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0682430"/>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7">
            <a:extLst>
              <a:ext uri="{FF2B5EF4-FFF2-40B4-BE49-F238E27FC236}">
                <a16:creationId xmlns:a16="http://schemas.microsoft.com/office/drawing/2014/main" id="{12999686-BAD9-40B4-A1F6-0A48101712E1}"/>
              </a:ext>
            </a:extLst>
          </p:cNvPr>
          <p:cNvGraphicFramePr>
            <a:graphicFrameLocks noGrp="1"/>
          </p:cNvGraphicFramePr>
          <p:nvPr>
            <p:extLst>
              <p:ext uri="{D42A27DB-BD31-4B8C-83A1-F6EECF244321}">
                <p14:modId xmlns:p14="http://schemas.microsoft.com/office/powerpoint/2010/main" val="65589061"/>
              </p:ext>
            </p:extLst>
          </p:nvPr>
        </p:nvGraphicFramePr>
        <p:xfrm>
          <a:off x="485191" y="1511559"/>
          <a:ext cx="8173617" cy="4721290"/>
        </p:xfrm>
        <a:graphic>
          <a:graphicData uri="http://schemas.openxmlformats.org/drawingml/2006/table">
            <a:tbl>
              <a:tblPr firstRow="1" bandRow="1">
                <a:tableStyleId>{8EC20E35-A176-4012-BC5E-935CFFF8708E}</a:tableStyleId>
              </a:tblPr>
              <a:tblGrid>
                <a:gridCol w="5308078">
                  <a:extLst>
                    <a:ext uri="{9D8B030D-6E8A-4147-A177-3AD203B41FA5}">
                      <a16:colId xmlns:a16="http://schemas.microsoft.com/office/drawing/2014/main" val="3817207110"/>
                    </a:ext>
                  </a:extLst>
                </a:gridCol>
                <a:gridCol w="2865539">
                  <a:extLst>
                    <a:ext uri="{9D8B030D-6E8A-4147-A177-3AD203B41FA5}">
                      <a16:colId xmlns:a16="http://schemas.microsoft.com/office/drawing/2014/main" val="3322574713"/>
                    </a:ext>
                  </a:extLst>
                </a:gridCol>
              </a:tblGrid>
              <a:tr h="1367430">
                <a:tc>
                  <a:txBody>
                    <a:bodyPr/>
                    <a:lstStyle/>
                    <a:p>
                      <a:pPr algn="ctr"/>
                      <a:r>
                        <a:rPr lang="en-US" sz="3300" b="1" cap="small" baseline="0" dirty="0">
                          <a:solidFill>
                            <a:schemeClr val="tx1"/>
                          </a:solidFill>
                          <a:latin typeface="+mn-lt"/>
                          <a:ea typeface="Cambria" panose="02040503050406030204" pitchFamily="18" charset="0"/>
                        </a:rPr>
                        <a:t>1990-2000</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300" b="1" cap="small" baseline="0" dirty="0">
                          <a:solidFill>
                            <a:schemeClr val="tx1"/>
                          </a:solidFill>
                          <a:latin typeface="+mn-lt"/>
                          <a:ea typeface="Cambria" panose="02040503050406030204" pitchFamily="18" charset="0"/>
                        </a:rPr>
                        <a:t>20.1%</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1584107"/>
                  </a:ext>
                </a:extLst>
              </a:tr>
              <a:tr h="1367430">
                <a:tc>
                  <a:txBody>
                    <a:bodyPr/>
                    <a:lstStyle/>
                    <a:p>
                      <a:pPr algn="ctr"/>
                      <a:r>
                        <a:rPr lang="en-US" sz="3300" b="1" cap="small" baseline="0" dirty="0">
                          <a:solidFill>
                            <a:schemeClr val="tx1"/>
                          </a:solidFill>
                          <a:latin typeface="+mn-lt"/>
                          <a:ea typeface="Cambria" panose="02040503050406030204" pitchFamily="18" charset="0"/>
                        </a:rPr>
                        <a:t>2000-2010</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u="none" strike="noStrike" kern="1200" cap="small" spc="0" normalizeH="0" baseline="0" noProof="0" dirty="0">
                          <a:ln>
                            <a:noFill/>
                          </a:ln>
                          <a:solidFill>
                            <a:prstClr val="black"/>
                          </a:solidFill>
                          <a:effectLst/>
                          <a:uLnTx/>
                          <a:uFillTx/>
                          <a:latin typeface="+mn-lt"/>
                          <a:ea typeface="Cambria" panose="02040503050406030204" pitchFamily="18" charset="0"/>
                        </a:rPr>
                        <a:t>13.2%</a:t>
                      </a:r>
                      <a:endParaRPr kumimoji="0" lang="en-US" sz="3300" b="1" i="0" u="none" strike="noStrike" kern="1200" cap="small" spc="0" normalizeH="0" baseline="0" noProof="0" dirty="0">
                        <a:ln>
                          <a:noFill/>
                        </a:ln>
                        <a:solidFill>
                          <a:prstClr val="black"/>
                        </a:solidFill>
                        <a:effectLst/>
                        <a:uLnTx/>
                        <a:uFillTx/>
                        <a:latin typeface="+mn-lt"/>
                        <a:ea typeface="Cambria" panose="02040503050406030204" pitchFamily="18" charset="0"/>
                        <a:cs typeface="+mn-cs"/>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6768304"/>
                  </a:ext>
                </a:extLst>
              </a:tr>
              <a:tr h="1986430">
                <a:tc>
                  <a:txBody>
                    <a:bodyPr/>
                    <a:lstStyle/>
                    <a:p>
                      <a:pPr algn="ctr"/>
                      <a:r>
                        <a:rPr lang="en-US" sz="3300" b="1" cap="small" baseline="0" dirty="0">
                          <a:solidFill>
                            <a:schemeClr val="tx1"/>
                          </a:solidFill>
                          <a:latin typeface="+mn-lt"/>
                          <a:ea typeface="Cambria" panose="02040503050406030204" pitchFamily="18" charset="0"/>
                        </a:rPr>
                        <a:t>2010-2020</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u="none" strike="noStrike" kern="1200" cap="small" spc="0" normalizeH="0" baseline="0" noProof="0" dirty="0">
                          <a:ln>
                            <a:noFill/>
                          </a:ln>
                          <a:solidFill>
                            <a:prstClr val="black"/>
                          </a:solidFill>
                          <a:effectLst/>
                          <a:uLnTx/>
                          <a:uFillTx/>
                          <a:latin typeface="+mn-lt"/>
                          <a:ea typeface="Cambria" panose="02040503050406030204" pitchFamily="18" charset="0"/>
                        </a:rPr>
                        <a:t>2.8%</a:t>
                      </a:r>
                      <a:endParaRPr kumimoji="0" lang="en-US" sz="3300" b="1" i="0" u="none" strike="noStrike" kern="1200" cap="small" spc="0" normalizeH="0" baseline="0" noProof="0" dirty="0">
                        <a:ln>
                          <a:noFill/>
                        </a:ln>
                        <a:solidFill>
                          <a:prstClr val="black"/>
                        </a:solidFill>
                        <a:effectLst/>
                        <a:uLnTx/>
                        <a:uFillTx/>
                        <a:latin typeface="+mn-lt"/>
                        <a:ea typeface="Cambria" panose="02040503050406030204" pitchFamily="18" charset="0"/>
                        <a:cs typeface="+mn-cs"/>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0682430"/>
                  </a:ext>
                </a:extLst>
              </a:tr>
            </a:tbl>
          </a:graphicData>
        </a:graphic>
      </p:graphicFrame>
      <p:sp>
        <p:nvSpPr>
          <p:cNvPr id="5" name="Slide Number Placeholder 3">
            <a:extLst>
              <a:ext uri="{FF2B5EF4-FFF2-40B4-BE49-F238E27FC236}">
                <a16:creationId xmlns:a16="http://schemas.microsoft.com/office/drawing/2014/main" id="{C09AD20F-9D1F-4298-B2CD-8AEC15EBDBDB}"/>
              </a:ext>
            </a:extLst>
          </p:cNvPr>
          <p:cNvSpPr txBox="1">
            <a:spLocks noGrp="1"/>
          </p:cNvSpPr>
          <p:nvPr/>
        </p:nvSpPr>
        <p:spPr bwMode="auto">
          <a:xfrm>
            <a:off x="7238999"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eaLnBrk="1" hangingPunct="1"/>
            <a:fld id="{49E0E79D-830B-4EC0-8EB9-072F2F8CAD87}" type="slidenum">
              <a:rPr lang="en-US" altLang="en-US" sz="1200">
                <a:latin typeface="Arial" panose="020B0604020202020204" pitchFamily="34" charset="0"/>
              </a:rPr>
              <a:pPr algn="r" eaLnBrk="1" hangingPunct="1"/>
              <a:t>4</a:t>
            </a:fld>
            <a:endParaRPr lang="en-US" altLang="en-US" sz="1200" dirty="0">
              <a:latin typeface="Arial" panose="020B0604020202020204" pitchFamily="34" charset="0"/>
            </a:endParaRPr>
          </a:p>
        </p:txBody>
      </p:sp>
      <p:sp>
        <p:nvSpPr>
          <p:cNvPr id="6" name="TextBox 5">
            <a:extLst>
              <a:ext uri="{FF2B5EF4-FFF2-40B4-BE49-F238E27FC236}">
                <a16:creationId xmlns:a16="http://schemas.microsoft.com/office/drawing/2014/main" id="{873331BB-B46C-4D0B-8466-5531C379F411}"/>
              </a:ext>
            </a:extLst>
          </p:cNvPr>
          <p:cNvSpPr txBox="1">
            <a:spLocks noChangeArrowheads="1"/>
          </p:cNvSpPr>
          <p:nvPr/>
        </p:nvSpPr>
        <p:spPr>
          <a:xfrm>
            <a:off x="0" y="0"/>
            <a:ext cx="9144000" cy="914400"/>
          </a:xfrm>
          <a:prstGeom prst="rect">
            <a:avLst/>
          </a:prstGeom>
          <a:solidFill>
            <a:schemeClr val="accent4">
              <a:lumMod val="40000"/>
              <a:lumOff val="60000"/>
            </a:schemeClr>
          </a:solidFill>
          <a:ln w="57150">
            <a:solidFill>
              <a:schemeClr val="tx1"/>
            </a:solidFill>
          </a:ln>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en-US" sz="4400" b="1" cap="small" dirty="0">
                <a:latin typeface="Cambria" panose="02040503050406030204" pitchFamily="18" charset="0"/>
                <a:ea typeface="Cambria" panose="02040503050406030204" pitchFamily="18" charset="0"/>
              </a:rPr>
              <a:t>New Mexico Population Change</a:t>
            </a:r>
          </a:p>
        </p:txBody>
      </p:sp>
    </p:spTree>
    <p:extLst>
      <p:ext uri="{BB962C8B-B14F-4D97-AF65-F5344CB8AC3E}">
        <p14:creationId xmlns:p14="http://schemas.microsoft.com/office/powerpoint/2010/main" val="1160400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a:xfrm>
            <a:off x="3167063" y="6521824"/>
            <a:ext cx="2809875" cy="365591"/>
          </a:xfrm>
        </p:spPr>
        <p:txBody>
          <a:bodyPr/>
          <a:lstStyle/>
          <a:p>
            <a:r>
              <a:rPr lang="en-US" cap="small">
                <a:solidFill>
                  <a:schemeClr val="tx1"/>
                </a:solidFill>
              </a:rPr>
              <a:t>Research &amp; Polling, Inc.</a:t>
            </a:r>
            <a:endParaRPr lang="en-US" cap="small" dirty="0">
              <a:solidFill>
                <a:schemeClr val="tx1"/>
              </a:solidFill>
            </a:endParaRPr>
          </a:p>
        </p:txBody>
      </p:sp>
      <p:graphicFrame>
        <p:nvGraphicFramePr>
          <p:cNvPr id="23" name="Chart 22">
            <a:extLst>
              <a:ext uri="{FF2B5EF4-FFF2-40B4-BE49-F238E27FC236}">
                <a16:creationId xmlns:a16="http://schemas.microsoft.com/office/drawing/2014/main" id="{B7FF64C8-03B7-4D03-A910-849895790BF5}"/>
              </a:ext>
            </a:extLst>
          </p:cNvPr>
          <p:cNvGraphicFramePr/>
          <p:nvPr>
            <p:extLst>
              <p:ext uri="{D42A27DB-BD31-4B8C-83A1-F6EECF244321}">
                <p14:modId xmlns:p14="http://schemas.microsoft.com/office/powerpoint/2010/main" val="2811298875"/>
              </p:ext>
            </p:extLst>
          </p:nvPr>
        </p:nvGraphicFramePr>
        <p:xfrm>
          <a:off x="134471" y="1164131"/>
          <a:ext cx="8740588" cy="525972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E12ED4C3-6F16-4B99-84D6-7EF0364DAA9B}"/>
              </a:ext>
            </a:extLst>
          </p:cNvPr>
          <p:cNvSpPr txBox="1">
            <a:spLocks noChangeArrowheads="1"/>
          </p:cNvSpPr>
          <p:nvPr/>
        </p:nvSpPr>
        <p:spPr>
          <a:xfrm>
            <a:off x="0" y="0"/>
            <a:ext cx="9144000" cy="914400"/>
          </a:xfrm>
          <a:prstGeom prst="rect">
            <a:avLst/>
          </a:prstGeom>
          <a:solidFill>
            <a:schemeClr val="accent4">
              <a:lumMod val="40000"/>
              <a:lumOff val="60000"/>
            </a:schemeClr>
          </a:solidFill>
          <a:ln w="57150">
            <a:solidFill>
              <a:schemeClr val="tx1"/>
            </a:solidFill>
          </a:ln>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en-US" sz="4400" b="1" cap="small" dirty="0">
                <a:latin typeface="Cambria" panose="02040503050406030204" pitchFamily="18" charset="0"/>
                <a:ea typeface="Cambria" panose="02040503050406030204" pitchFamily="18" charset="0"/>
              </a:rPr>
              <a:t>New Mexico Population 1910-2020</a:t>
            </a:r>
          </a:p>
        </p:txBody>
      </p:sp>
      <p:sp>
        <p:nvSpPr>
          <p:cNvPr id="6" name="Slide Number Placeholder 3">
            <a:extLst>
              <a:ext uri="{FF2B5EF4-FFF2-40B4-BE49-F238E27FC236}">
                <a16:creationId xmlns:a16="http://schemas.microsoft.com/office/drawing/2014/main" id="{C98F3792-F847-4BAA-82AF-5EC3DC53FB3C}"/>
              </a:ext>
            </a:extLst>
          </p:cNvPr>
          <p:cNvSpPr txBox="1">
            <a:spLocks noGrp="1"/>
          </p:cNvSpPr>
          <p:nvPr/>
        </p:nvSpPr>
        <p:spPr bwMode="auto">
          <a:xfrm>
            <a:off x="7238999"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eaLnBrk="1" hangingPunct="1"/>
            <a:fld id="{49E0E79D-830B-4EC0-8EB9-072F2F8CAD87}" type="slidenum">
              <a:rPr lang="en-US" altLang="en-US" sz="1200">
                <a:latin typeface="Arial" panose="020B0604020202020204" pitchFamily="34" charset="0"/>
              </a:rPr>
              <a:pPr algn="r" eaLnBrk="1" hangingPunct="1"/>
              <a:t>5</a:t>
            </a:fld>
            <a:endParaRPr lang="en-US" altLang="en-US" sz="1200" dirty="0">
              <a:latin typeface="Arial" panose="020B0604020202020204" pitchFamily="34" charset="0"/>
            </a:endParaRPr>
          </a:p>
        </p:txBody>
      </p:sp>
    </p:spTree>
    <p:extLst>
      <p:ext uri="{BB962C8B-B14F-4D97-AF65-F5344CB8AC3E}">
        <p14:creationId xmlns:p14="http://schemas.microsoft.com/office/powerpoint/2010/main" val="3129537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3">
            <a:extLst>
              <a:ext uri="{FF2B5EF4-FFF2-40B4-BE49-F238E27FC236}">
                <a16:creationId xmlns:a16="http://schemas.microsoft.com/office/drawing/2014/main" id="{31E367E5-49B4-4262-9CE9-F31B19ABAE08}"/>
              </a:ext>
            </a:extLst>
          </p:cNvPr>
          <p:cNvSpPr txBox="1">
            <a:spLocks noGrp="1"/>
          </p:cNvSpPr>
          <p:nvPr/>
        </p:nvSpPr>
        <p:spPr bwMode="auto">
          <a:xfrm>
            <a:off x="7238999"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eaLnBrk="1" hangingPunct="1"/>
            <a:fld id="{49E0E79D-830B-4EC0-8EB9-072F2F8CAD87}" type="slidenum">
              <a:rPr lang="en-US" altLang="en-US" sz="1200">
                <a:latin typeface="Arial" panose="020B0604020202020204" pitchFamily="34" charset="0"/>
              </a:rPr>
              <a:pPr algn="r" eaLnBrk="1" hangingPunct="1"/>
              <a:t>6</a:t>
            </a:fld>
            <a:endParaRPr lang="en-US" altLang="en-US" sz="1200" dirty="0">
              <a:latin typeface="Arial" panose="020B0604020202020204" pitchFamily="34" charset="0"/>
            </a:endParaRPr>
          </a:p>
        </p:txBody>
      </p:sp>
      <p:graphicFrame>
        <p:nvGraphicFramePr>
          <p:cNvPr id="4" name="Table 3">
            <a:extLst>
              <a:ext uri="{FF2B5EF4-FFF2-40B4-BE49-F238E27FC236}">
                <a16:creationId xmlns:a16="http://schemas.microsoft.com/office/drawing/2014/main" id="{B83C29C3-479D-4D71-AF46-1EF1C1CDEABC}"/>
              </a:ext>
            </a:extLst>
          </p:cNvPr>
          <p:cNvGraphicFramePr>
            <a:graphicFrameLocks noGrp="1"/>
          </p:cNvGraphicFramePr>
          <p:nvPr>
            <p:extLst>
              <p:ext uri="{D42A27DB-BD31-4B8C-83A1-F6EECF244321}">
                <p14:modId xmlns:p14="http://schemas.microsoft.com/office/powerpoint/2010/main" val="962692892"/>
              </p:ext>
            </p:extLst>
          </p:nvPr>
        </p:nvGraphicFramePr>
        <p:xfrm>
          <a:off x="289248" y="1315617"/>
          <a:ext cx="8476698" cy="4861247"/>
        </p:xfrm>
        <a:graphic>
          <a:graphicData uri="http://schemas.openxmlformats.org/drawingml/2006/table">
            <a:tbl>
              <a:tblPr firstRow="1" firstCol="1" lastRow="1" lastCol="1" bandRow="1" bandCol="1">
                <a:tableStyleId>{5C22544A-7EE6-4342-B048-85BDC9FD1C3A}</a:tableStyleId>
              </a:tblPr>
              <a:tblGrid>
                <a:gridCol w="2729849">
                  <a:extLst>
                    <a:ext uri="{9D8B030D-6E8A-4147-A177-3AD203B41FA5}">
                      <a16:colId xmlns:a16="http://schemas.microsoft.com/office/drawing/2014/main" val="3795941175"/>
                    </a:ext>
                  </a:extLst>
                </a:gridCol>
                <a:gridCol w="1019725">
                  <a:extLst>
                    <a:ext uri="{9D8B030D-6E8A-4147-A177-3AD203B41FA5}">
                      <a16:colId xmlns:a16="http://schemas.microsoft.com/office/drawing/2014/main" val="2773459183"/>
                    </a:ext>
                  </a:extLst>
                </a:gridCol>
                <a:gridCol w="1263919">
                  <a:extLst>
                    <a:ext uri="{9D8B030D-6E8A-4147-A177-3AD203B41FA5}">
                      <a16:colId xmlns:a16="http://schemas.microsoft.com/office/drawing/2014/main" val="3056174741"/>
                    </a:ext>
                  </a:extLst>
                </a:gridCol>
                <a:gridCol w="1263919">
                  <a:extLst>
                    <a:ext uri="{9D8B030D-6E8A-4147-A177-3AD203B41FA5}">
                      <a16:colId xmlns:a16="http://schemas.microsoft.com/office/drawing/2014/main" val="1480603769"/>
                    </a:ext>
                  </a:extLst>
                </a:gridCol>
                <a:gridCol w="1105726">
                  <a:extLst>
                    <a:ext uri="{9D8B030D-6E8A-4147-A177-3AD203B41FA5}">
                      <a16:colId xmlns:a16="http://schemas.microsoft.com/office/drawing/2014/main" val="1772438043"/>
                    </a:ext>
                  </a:extLst>
                </a:gridCol>
                <a:gridCol w="1093560">
                  <a:extLst>
                    <a:ext uri="{9D8B030D-6E8A-4147-A177-3AD203B41FA5}">
                      <a16:colId xmlns:a16="http://schemas.microsoft.com/office/drawing/2014/main" val="4087631595"/>
                    </a:ext>
                  </a:extLst>
                </a:gridCol>
              </a:tblGrid>
              <a:tr h="628307">
                <a:tc>
                  <a:txBody>
                    <a:bodyPr/>
                    <a:lstStyle/>
                    <a:p>
                      <a:pPr marL="0" marR="0" algn="l">
                        <a:spcBef>
                          <a:spcPts val="0"/>
                        </a:spcBef>
                        <a:spcAft>
                          <a:spcPts val="0"/>
                        </a:spcAft>
                      </a:pPr>
                      <a:r>
                        <a:rPr lang="en-US" sz="1050" cap="small" dirty="0">
                          <a:solidFill>
                            <a:schemeClr val="tx1"/>
                          </a:solidFill>
                          <a:effectLst/>
                          <a:latin typeface="+mn-lt"/>
                          <a:ea typeface="Cambria" panose="02040503050406030204" pitchFamily="18" charset="0"/>
                        </a:rPr>
                        <a:t>County (Largest City)</a:t>
                      </a:r>
                      <a:endParaRPr lang="en-US" sz="1050" dirty="0">
                        <a:solidFill>
                          <a:schemeClr val="tx1"/>
                        </a:solidFill>
                        <a:effectLst/>
                        <a:latin typeface="+mn-lt"/>
                        <a:ea typeface="Cambria" panose="02040503050406030204" pitchFamily="18" charset="0"/>
                        <a:cs typeface="Times New Roman" panose="02020603050405020304" pitchFamily="18" charset="0"/>
                      </a:endParaRPr>
                    </a:p>
                  </a:txBody>
                  <a:tcPr marL="0" marR="0" marT="0" marB="0" anchor="b">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50" cap="small" dirty="0">
                          <a:solidFill>
                            <a:schemeClr val="tx1"/>
                          </a:solidFill>
                          <a:effectLst/>
                          <a:latin typeface="+mn-lt"/>
                          <a:ea typeface="Cambria" panose="02040503050406030204" pitchFamily="18" charset="0"/>
                        </a:rPr>
                        <a:t>2010</a:t>
                      </a:r>
                      <a:endParaRPr lang="en-US" sz="1050" dirty="0">
                        <a:solidFill>
                          <a:schemeClr val="tx1"/>
                        </a:solidFill>
                        <a:effectLst/>
                        <a:latin typeface="+mn-lt"/>
                        <a:ea typeface="Cambria" panose="02040503050406030204" pitchFamily="18" charset="0"/>
                      </a:endParaRPr>
                    </a:p>
                    <a:p>
                      <a:pPr marL="0" marR="0" algn="ctr">
                        <a:spcBef>
                          <a:spcPts val="0"/>
                        </a:spcBef>
                        <a:spcAft>
                          <a:spcPts val="0"/>
                        </a:spcAft>
                      </a:pPr>
                      <a:r>
                        <a:rPr lang="en-US" sz="1050" cap="small" dirty="0">
                          <a:solidFill>
                            <a:schemeClr val="tx1"/>
                          </a:solidFill>
                          <a:effectLst/>
                          <a:latin typeface="+mn-lt"/>
                          <a:ea typeface="Cambria" panose="02040503050406030204" pitchFamily="18" charset="0"/>
                        </a:rPr>
                        <a:t>Population</a:t>
                      </a:r>
                      <a:endParaRPr lang="en-US" sz="1050" dirty="0">
                        <a:solidFill>
                          <a:schemeClr val="tx1"/>
                        </a:solidFill>
                        <a:effectLst/>
                        <a:latin typeface="+mn-lt"/>
                        <a:ea typeface="Cambria" panose="02040503050406030204" pitchFamily="18" charset="0"/>
                        <a:cs typeface="Times New Roman" panose="02020603050405020304" pitchFamily="18" charset="0"/>
                      </a:endParaRPr>
                    </a:p>
                  </a:txBody>
                  <a:tcPr marL="0" marR="0" marT="0" marB="0" anchor="b">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50" cap="small" dirty="0">
                          <a:solidFill>
                            <a:schemeClr val="tx1"/>
                          </a:solidFill>
                          <a:effectLst/>
                          <a:latin typeface="+mn-lt"/>
                          <a:ea typeface="Cambria" panose="02040503050406030204" pitchFamily="18" charset="0"/>
                        </a:rPr>
                        <a:t>2020</a:t>
                      </a:r>
                      <a:endParaRPr lang="en-US" sz="1050" dirty="0">
                        <a:solidFill>
                          <a:schemeClr val="tx1"/>
                        </a:solidFill>
                        <a:effectLst/>
                        <a:latin typeface="+mn-lt"/>
                        <a:ea typeface="Cambria" panose="02040503050406030204" pitchFamily="18" charset="0"/>
                      </a:endParaRPr>
                    </a:p>
                    <a:p>
                      <a:pPr marL="0" marR="0" algn="ctr">
                        <a:spcBef>
                          <a:spcPts val="0"/>
                        </a:spcBef>
                        <a:spcAft>
                          <a:spcPts val="0"/>
                        </a:spcAft>
                      </a:pPr>
                      <a:r>
                        <a:rPr lang="en-US" sz="1050" cap="small" dirty="0">
                          <a:solidFill>
                            <a:schemeClr val="tx1"/>
                          </a:solidFill>
                          <a:effectLst/>
                          <a:latin typeface="+mn-lt"/>
                          <a:ea typeface="Cambria" panose="02040503050406030204" pitchFamily="18" charset="0"/>
                        </a:rPr>
                        <a:t>Population </a:t>
                      </a:r>
                      <a:endParaRPr lang="en-US" sz="1050" dirty="0">
                        <a:solidFill>
                          <a:schemeClr val="tx1"/>
                        </a:solidFill>
                        <a:effectLst/>
                        <a:latin typeface="+mn-lt"/>
                        <a:ea typeface="Cambria" panose="02040503050406030204" pitchFamily="18" charset="0"/>
                      </a:endParaRPr>
                    </a:p>
                  </a:txBody>
                  <a:tcPr marL="0" marR="0" marT="0" marB="0" anchor="b">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50" cap="small" dirty="0">
                          <a:solidFill>
                            <a:schemeClr val="tx1"/>
                          </a:solidFill>
                          <a:effectLst/>
                          <a:latin typeface="+mn-lt"/>
                          <a:ea typeface="Cambria" panose="02040503050406030204" pitchFamily="18" charset="0"/>
                        </a:rPr>
                        <a:t>Population </a:t>
                      </a:r>
                      <a:endParaRPr lang="en-US" sz="1050" dirty="0">
                        <a:solidFill>
                          <a:schemeClr val="tx1"/>
                        </a:solidFill>
                        <a:effectLst/>
                        <a:latin typeface="+mn-lt"/>
                        <a:ea typeface="Cambria" panose="02040503050406030204" pitchFamily="18" charset="0"/>
                      </a:endParaRPr>
                    </a:p>
                    <a:p>
                      <a:pPr marL="0" marR="0" algn="ctr">
                        <a:spcBef>
                          <a:spcPts val="0"/>
                        </a:spcBef>
                        <a:spcAft>
                          <a:spcPts val="0"/>
                        </a:spcAft>
                      </a:pPr>
                      <a:r>
                        <a:rPr lang="en-US" sz="1050" cap="small" dirty="0">
                          <a:solidFill>
                            <a:schemeClr val="tx1"/>
                          </a:solidFill>
                          <a:effectLst/>
                          <a:latin typeface="+mn-lt"/>
                          <a:ea typeface="Cambria" panose="02040503050406030204" pitchFamily="18" charset="0"/>
                        </a:rPr>
                        <a:t>Change </a:t>
                      </a:r>
                    </a:p>
                    <a:p>
                      <a:pPr marL="0" marR="0" algn="ctr">
                        <a:spcBef>
                          <a:spcPts val="0"/>
                        </a:spcBef>
                        <a:spcAft>
                          <a:spcPts val="0"/>
                        </a:spcAft>
                      </a:pPr>
                      <a:r>
                        <a:rPr lang="en-US" sz="1050" cap="small" dirty="0">
                          <a:solidFill>
                            <a:schemeClr val="tx1"/>
                          </a:solidFill>
                          <a:effectLst/>
                          <a:latin typeface="+mn-lt"/>
                          <a:ea typeface="Cambria" panose="02040503050406030204" pitchFamily="18" charset="0"/>
                        </a:rPr>
                        <a:t>2010-2020</a:t>
                      </a:r>
                      <a:endParaRPr lang="en-US" sz="1050" dirty="0">
                        <a:solidFill>
                          <a:schemeClr val="tx1"/>
                        </a:solidFill>
                        <a:effectLst/>
                        <a:latin typeface="+mn-lt"/>
                        <a:ea typeface="Cambria" panose="02040503050406030204" pitchFamily="18" charset="0"/>
                        <a:cs typeface="Times New Roman" panose="02020603050405020304" pitchFamily="18" charset="0"/>
                      </a:endParaRPr>
                    </a:p>
                  </a:txBody>
                  <a:tcPr marL="0" marR="0" marT="0" marB="0" anchor="b">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50" cap="small" dirty="0">
                          <a:solidFill>
                            <a:schemeClr val="tx1"/>
                          </a:solidFill>
                          <a:effectLst/>
                          <a:latin typeface="+mn-lt"/>
                          <a:ea typeface="Cambria" panose="02040503050406030204" pitchFamily="18" charset="0"/>
                        </a:rPr>
                        <a:t>% Population Change</a:t>
                      </a:r>
                      <a:endParaRPr lang="en-US" sz="1050" dirty="0">
                        <a:solidFill>
                          <a:schemeClr val="tx1"/>
                        </a:solidFill>
                        <a:effectLst/>
                        <a:latin typeface="+mn-lt"/>
                        <a:ea typeface="Cambria" panose="02040503050406030204" pitchFamily="18" charset="0"/>
                      </a:endParaRPr>
                    </a:p>
                    <a:p>
                      <a:pPr marL="0" marR="0" algn="ctr">
                        <a:spcBef>
                          <a:spcPts val="0"/>
                        </a:spcBef>
                        <a:spcAft>
                          <a:spcPts val="0"/>
                        </a:spcAft>
                      </a:pPr>
                      <a:r>
                        <a:rPr lang="en-US" sz="1050" cap="small" dirty="0">
                          <a:solidFill>
                            <a:schemeClr val="tx1"/>
                          </a:solidFill>
                          <a:effectLst/>
                          <a:latin typeface="+mn-lt"/>
                          <a:ea typeface="Cambria" panose="02040503050406030204" pitchFamily="18" charset="0"/>
                        </a:rPr>
                        <a:t>2000 - 2010</a:t>
                      </a:r>
                      <a:endParaRPr lang="en-US" sz="1050" dirty="0">
                        <a:solidFill>
                          <a:schemeClr val="tx1"/>
                        </a:solidFill>
                        <a:effectLst/>
                        <a:latin typeface="+mn-lt"/>
                        <a:ea typeface="Cambria" panose="02040503050406030204" pitchFamily="18" charset="0"/>
                        <a:cs typeface="Times New Roman" panose="02020603050405020304" pitchFamily="18" charset="0"/>
                      </a:endParaRPr>
                    </a:p>
                  </a:txBody>
                  <a:tcPr marL="0" marR="0" marT="0" marB="0" anchor="b">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50" cap="small" dirty="0">
                          <a:solidFill>
                            <a:schemeClr val="tx1"/>
                          </a:solidFill>
                          <a:effectLst/>
                          <a:latin typeface="+mn-lt"/>
                          <a:ea typeface="Cambria" panose="02040503050406030204" pitchFamily="18" charset="0"/>
                        </a:rPr>
                        <a:t>% Population Change</a:t>
                      </a:r>
                    </a:p>
                    <a:p>
                      <a:pPr marL="0" marR="0" algn="ctr">
                        <a:spcBef>
                          <a:spcPts val="0"/>
                        </a:spcBef>
                        <a:spcAft>
                          <a:spcPts val="0"/>
                        </a:spcAft>
                      </a:pPr>
                      <a:r>
                        <a:rPr lang="en-US" sz="1050" cap="small" dirty="0">
                          <a:solidFill>
                            <a:schemeClr val="tx1"/>
                          </a:solidFill>
                          <a:effectLst/>
                          <a:latin typeface="+mn-lt"/>
                          <a:ea typeface="Cambria" panose="02040503050406030204" pitchFamily="18" charset="0"/>
                        </a:rPr>
                        <a:t>2010 - 2020</a:t>
                      </a:r>
                      <a:endParaRPr lang="en-US" sz="1050" dirty="0">
                        <a:solidFill>
                          <a:schemeClr val="tx1"/>
                        </a:solidFill>
                        <a:effectLst/>
                        <a:latin typeface="+mn-lt"/>
                        <a:ea typeface="Cambria" panose="02040503050406030204" pitchFamily="18" charset="0"/>
                        <a:cs typeface="Times New Roman" panose="02020603050405020304" pitchFamily="18" charset="0"/>
                      </a:endParaRPr>
                    </a:p>
                  </a:txBody>
                  <a:tcPr marL="0" marR="0" marT="0"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8616641"/>
                  </a:ext>
                </a:extLst>
              </a:tr>
              <a:tr h="423294">
                <a:tc>
                  <a:txBody>
                    <a:bodyPr/>
                    <a:lstStyle/>
                    <a:p>
                      <a:pPr algn="l" fontAlgn="b"/>
                      <a:r>
                        <a:rPr lang="en-US" sz="1400" b="1" i="0" u="none" strike="noStrike" cap="small" baseline="0" dirty="0">
                          <a:solidFill>
                            <a:srgbClr val="000000"/>
                          </a:solidFill>
                          <a:effectLst/>
                          <a:latin typeface="Calibri" panose="020F0502020204030204" pitchFamily="34" charset="0"/>
                        </a:rPr>
                        <a:t>Eddy County (Carlsbad)</a:t>
                      </a:r>
                    </a:p>
                  </a:txBody>
                  <a:tcPr marL="7620" marR="7620" marT="7620"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dirty="0">
                          <a:solidFill>
                            <a:srgbClr val="000000"/>
                          </a:solidFill>
                          <a:effectLst/>
                          <a:latin typeface="Calibri" panose="020F0502020204030204" pitchFamily="34" charset="0"/>
                        </a:rPr>
                        <a:t>53,829</a:t>
                      </a:r>
                    </a:p>
                  </a:txBody>
                  <a:tcPr marL="7620" marR="7620" marT="7620"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a:solidFill>
                            <a:srgbClr val="000000"/>
                          </a:solidFill>
                          <a:effectLst/>
                          <a:latin typeface="Calibri" panose="020F0502020204030204" pitchFamily="34" charset="0"/>
                        </a:rPr>
                        <a:t>62,314</a:t>
                      </a:r>
                    </a:p>
                  </a:txBody>
                  <a:tcPr marL="7620" marR="7620" marT="7620"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a:solidFill>
                            <a:srgbClr val="000000"/>
                          </a:solidFill>
                          <a:effectLst/>
                          <a:latin typeface="Calibri" panose="020F0502020204030204" pitchFamily="34" charset="0"/>
                        </a:rPr>
                        <a:t>8,485</a:t>
                      </a:r>
                    </a:p>
                  </a:txBody>
                  <a:tcPr marL="7620" marR="7620" marT="7620"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a:solidFill>
                            <a:srgbClr val="000000"/>
                          </a:solidFill>
                          <a:effectLst/>
                          <a:latin typeface="Calibri" panose="020F0502020204030204" pitchFamily="34" charset="0"/>
                        </a:rPr>
                        <a:t>4.2%</a:t>
                      </a:r>
                    </a:p>
                  </a:txBody>
                  <a:tcPr marL="7620" marR="7620" marT="7620"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a:solidFill>
                            <a:srgbClr val="000000"/>
                          </a:solidFill>
                          <a:effectLst/>
                          <a:latin typeface="Calibri" panose="020F0502020204030204" pitchFamily="34" charset="0"/>
                        </a:rPr>
                        <a:t>15.8%</a:t>
                      </a:r>
                    </a:p>
                  </a:txBody>
                  <a:tcPr marL="7620" marR="7620" marT="7620"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033399026"/>
                  </a:ext>
                </a:extLst>
              </a:tr>
              <a:tr h="423294">
                <a:tc>
                  <a:txBody>
                    <a:bodyPr/>
                    <a:lstStyle/>
                    <a:p>
                      <a:pPr algn="l" fontAlgn="b"/>
                      <a:r>
                        <a:rPr lang="en-US" sz="1400" b="1" i="0" u="none" strike="noStrike" cap="small" baseline="0" dirty="0">
                          <a:solidFill>
                            <a:srgbClr val="000000"/>
                          </a:solidFill>
                          <a:effectLst/>
                          <a:latin typeface="Calibri" panose="020F0502020204030204" pitchFamily="34" charset="0"/>
                        </a:rPr>
                        <a:t>Lea County (Hobbs)</a:t>
                      </a:r>
                    </a:p>
                  </a:txBody>
                  <a:tcPr marL="7620" marR="7620" marT="7620" marB="0" anchor="ctr">
                    <a:noFill/>
                  </a:tcPr>
                </a:tc>
                <a:tc>
                  <a:txBody>
                    <a:bodyPr/>
                    <a:lstStyle/>
                    <a:p>
                      <a:pPr algn="ctr" fontAlgn="b"/>
                      <a:r>
                        <a:rPr lang="en-US" sz="1400" b="0" i="0" u="none" strike="noStrike" dirty="0">
                          <a:solidFill>
                            <a:srgbClr val="000000"/>
                          </a:solidFill>
                          <a:effectLst/>
                          <a:latin typeface="Calibri" panose="020F0502020204030204" pitchFamily="34" charset="0"/>
                        </a:rPr>
                        <a:t>64,727</a:t>
                      </a:r>
                    </a:p>
                  </a:txBody>
                  <a:tcPr marL="7620" marR="7620" marT="7620" marB="0" anchor="ctr">
                    <a:noFill/>
                  </a:tcPr>
                </a:tc>
                <a:tc>
                  <a:txBody>
                    <a:bodyPr/>
                    <a:lstStyle/>
                    <a:p>
                      <a:pPr algn="ctr" fontAlgn="b"/>
                      <a:r>
                        <a:rPr lang="en-US" sz="1400" b="0" i="0" u="none" strike="noStrike" dirty="0">
                          <a:solidFill>
                            <a:srgbClr val="000000"/>
                          </a:solidFill>
                          <a:effectLst/>
                          <a:latin typeface="Calibri" panose="020F0502020204030204" pitchFamily="34" charset="0"/>
                        </a:rPr>
                        <a:t>74,455</a:t>
                      </a:r>
                    </a:p>
                  </a:txBody>
                  <a:tcPr marL="7620" marR="7620" marT="7620" marB="0" anchor="ctr">
                    <a:noFill/>
                  </a:tcPr>
                </a:tc>
                <a:tc>
                  <a:txBody>
                    <a:bodyPr/>
                    <a:lstStyle/>
                    <a:p>
                      <a:pPr algn="ctr" fontAlgn="b"/>
                      <a:r>
                        <a:rPr lang="en-US" sz="1400" b="0" i="0" u="none" strike="noStrike" dirty="0">
                          <a:solidFill>
                            <a:srgbClr val="000000"/>
                          </a:solidFill>
                          <a:effectLst/>
                          <a:latin typeface="Calibri" panose="020F0502020204030204" pitchFamily="34" charset="0"/>
                        </a:rPr>
                        <a:t>9,728</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16.6%</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15.0%</a:t>
                      </a:r>
                    </a:p>
                  </a:txBody>
                  <a:tcPr marL="7620" marR="7620" marT="7620" marB="0" anchor="ctr">
                    <a:noFill/>
                  </a:tcPr>
                </a:tc>
                <a:extLst>
                  <a:ext uri="{0D108BD9-81ED-4DB2-BD59-A6C34878D82A}">
                    <a16:rowId xmlns:a16="http://schemas.microsoft.com/office/drawing/2014/main" val="770621901"/>
                  </a:ext>
                </a:extLst>
              </a:tr>
              <a:tr h="423294">
                <a:tc>
                  <a:txBody>
                    <a:bodyPr/>
                    <a:lstStyle/>
                    <a:p>
                      <a:pPr algn="l" fontAlgn="b"/>
                      <a:r>
                        <a:rPr lang="en-US" sz="1400" b="1" i="0" u="none" strike="noStrike" cap="small" baseline="0">
                          <a:solidFill>
                            <a:srgbClr val="000000"/>
                          </a:solidFill>
                          <a:effectLst/>
                          <a:latin typeface="Calibri" panose="020F0502020204030204" pitchFamily="34" charset="0"/>
                        </a:rPr>
                        <a:t>Sandoval County (Rio Rancho)</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131,561</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148,834</a:t>
                      </a:r>
                    </a:p>
                  </a:txBody>
                  <a:tcPr marL="7620" marR="7620" marT="7620" marB="0" anchor="ctr">
                    <a:noFill/>
                  </a:tcPr>
                </a:tc>
                <a:tc>
                  <a:txBody>
                    <a:bodyPr/>
                    <a:lstStyle/>
                    <a:p>
                      <a:pPr algn="ctr" fontAlgn="b"/>
                      <a:r>
                        <a:rPr lang="en-US" sz="1400" b="0" i="0" u="none" strike="noStrike" dirty="0">
                          <a:solidFill>
                            <a:srgbClr val="000000"/>
                          </a:solidFill>
                          <a:effectLst/>
                          <a:latin typeface="Calibri" panose="020F0502020204030204" pitchFamily="34" charset="0"/>
                        </a:rPr>
                        <a:t>17,273</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46.3%</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13.1%</a:t>
                      </a:r>
                    </a:p>
                  </a:txBody>
                  <a:tcPr marL="7620" marR="7620" marT="7620" marB="0" anchor="ctr">
                    <a:noFill/>
                  </a:tcPr>
                </a:tc>
                <a:extLst>
                  <a:ext uri="{0D108BD9-81ED-4DB2-BD59-A6C34878D82A}">
                    <a16:rowId xmlns:a16="http://schemas.microsoft.com/office/drawing/2014/main" val="2031577325"/>
                  </a:ext>
                </a:extLst>
              </a:tr>
              <a:tr h="423294">
                <a:tc>
                  <a:txBody>
                    <a:bodyPr/>
                    <a:lstStyle/>
                    <a:p>
                      <a:pPr algn="l" fontAlgn="b"/>
                      <a:r>
                        <a:rPr lang="es-ES" sz="1400" b="1" i="0" u="none" strike="noStrike" cap="small" baseline="0" dirty="0">
                          <a:solidFill>
                            <a:srgbClr val="000000"/>
                          </a:solidFill>
                          <a:effectLst/>
                          <a:latin typeface="Calibri" panose="020F0502020204030204" pitchFamily="34" charset="0"/>
                        </a:rPr>
                        <a:t>Los Alamos County (Los Alamos)</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17,950</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19,419</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1,469</a:t>
                      </a:r>
                    </a:p>
                  </a:txBody>
                  <a:tcPr marL="7620" marR="7620" marT="7620" marB="0" anchor="ctr">
                    <a:noFill/>
                  </a:tcPr>
                </a:tc>
                <a:tc>
                  <a:txBody>
                    <a:bodyPr/>
                    <a:lstStyle/>
                    <a:p>
                      <a:pPr algn="ctr" fontAlgn="b"/>
                      <a:r>
                        <a:rPr lang="en-US" sz="1400" b="0" i="0" u="none" strike="noStrike" dirty="0">
                          <a:solidFill>
                            <a:srgbClr val="000000"/>
                          </a:solidFill>
                          <a:effectLst/>
                          <a:latin typeface="Calibri" panose="020F0502020204030204" pitchFamily="34" charset="0"/>
                        </a:rPr>
                        <a:t>-2.1%</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8.2%</a:t>
                      </a:r>
                    </a:p>
                  </a:txBody>
                  <a:tcPr marL="7620" marR="7620" marT="7620" marB="0" anchor="ctr">
                    <a:noFill/>
                  </a:tcPr>
                </a:tc>
                <a:extLst>
                  <a:ext uri="{0D108BD9-81ED-4DB2-BD59-A6C34878D82A}">
                    <a16:rowId xmlns:a16="http://schemas.microsoft.com/office/drawing/2014/main" val="2655233356"/>
                  </a:ext>
                </a:extLst>
              </a:tr>
              <a:tr h="423294">
                <a:tc>
                  <a:txBody>
                    <a:bodyPr/>
                    <a:lstStyle/>
                    <a:p>
                      <a:pPr algn="l" fontAlgn="b"/>
                      <a:r>
                        <a:rPr lang="en-US" sz="1400" b="1" i="0" u="none" strike="noStrike" cap="small" baseline="0">
                          <a:solidFill>
                            <a:srgbClr val="000000"/>
                          </a:solidFill>
                          <a:effectLst/>
                          <a:latin typeface="Calibri" panose="020F0502020204030204" pitchFamily="34" charset="0"/>
                        </a:rPr>
                        <a:t>Santa Fe County (Santa Fe)</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144,170</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154,823</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10,653</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11.5%</a:t>
                      </a:r>
                    </a:p>
                  </a:txBody>
                  <a:tcPr marL="7620" marR="7620" marT="7620" marB="0" anchor="ctr">
                    <a:noFill/>
                  </a:tcPr>
                </a:tc>
                <a:tc>
                  <a:txBody>
                    <a:bodyPr/>
                    <a:lstStyle/>
                    <a:p>
                      <a:pPr algn="ctr" fontAlgn="b"/>
                      <a:r>
                        <a:rPr lang="en-US" sz="1400" b="0" i="0" u="none" strike="noStrike" dirty="0">
                          <a:solidFill>
                            <a:srgbClr val="000000"/>
                          </a:solidFill>
                          <a:effectLst/>
                          <a:latin typeface="Calibri" panose="020F0502020204030204" pitchFamily="34" charset="0"/>
                        </a:rPr>
                        <a:t>7.4%</a:t>
                      </a:r>
                    </a:p>
                  </a:txBody>
                  <a:tcPr marL="7620" marR="7620" marT="7620" marB="0" anchor="ctr">
                    <a:noFill/>
                  </a:tcPr>
                </a:tc>
                <a:extLst>
                  <a:ext uri="{0D108BD9-81ED-4DB2-BD59-A6C34878D82A}">
                    <a16:rowId xmlns:a16="http://schemas.microsoft.com/office/drawing/2014/main" val="980277920"/>
                  </a:ext>
                </a:extLst>
              </a:tr>
              <a:tr h="423294">
                <a:tc>
                  <a:txBody>
                    <a:bodyPr/>
                    <a:lstStyle/>
                    <a:p>
                      <a:pPr algn="l" fontAlgn="b"/>
                      <a:r>
                        <a:rPr lang="en-US" sz="1400" b="1" i="0" u="none" strike="noStrike" cap="small" baseline="0" dirty="0">
                          <a:solidFill>
                            <a:srgbClr val="000000"/>
                          </a:solidFill>
                          <a:effectLst/>
                          <a:latin typeface="Calibri" panose="020F0502020204030204" pitchFamily="34" charset="0"/>
                        </a:rPr>
                        <a:t>Otero County (Alamogordo)</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63,797</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67,839</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4,042</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2.4%</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6.3%</a:t>
                      </a:r>
                    </a:p>
                  </a:txBody>
                  <a:tcPr marL="7620" marR="7620" marT="7620" marB="0" anchor="ctr">
                    <a:noFill/>
                  </a:tcPr>
                </a:tc>
                <a:extLst>
                  <a:ext uri="{0D108BD9-81ED-4DB2-BD59-A6C34878D82A}">
                    <a16:rowId xmlns:a16="http://schemas.microsoft.com/office/drawing/2014/main" val="1395456348"/>
                  </a:ext>
                </a:extLst>
              </a:tr>
              <a:tr h="423294">
                <a:tc>
                  <a:txBody>
                    <a:bodyPr/>
                    <a:lstStyle/>
                    <a:p>
                      <a:pPr algn="l" fontAlgn="b"/>
                      <a:r>
                        <a:rPr lang="es-ES" sz="1400" b="1" i="0" u="none" strike="noStrike" cap="small" baseline="0" dirty="0">
                          <a:solidFill>
                            <a:srgbClr val="000000"/>
                          </a:solidFill>
                          <a:effectLst/>
                          <a:latin typeface="Calibri" panose="020F0502020204030204" pitchFamily="34" charset="0"/>
                        </a:rPr>
                        <a:t>Doña Ana County (Las Cruces)</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209,233</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219,561</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10,328</a:t>
                      </a:r>
                    </a:p>
                  </a:txBody>
                  <a:tcPr marL="7620" marR="7620" marT="7620" marB="0" anchor="ctr">
                    <a:noFill/>
                  </a:tcPr>
                </a:tc>
                <a:tc>
                  <a:txBody>
                    <a:bodyPr/>
                    <a:lstStyle/>
                    <a:p>
                      <a:pPr algn="ctr" fontAlgn="b"/>
                      <a:r>
                        <a:rPr lang="en-US" sz="1400" b="0" i="0" u="none" strike="noStrike" dirty="0">
                          <a:solidFill>
                            <a:srgbClr val="000000"/>
                          </a:solidFill>
                          <a:effectLst/>
                          <a:latin typeface="Calibri" panose="020F0502020204030204" pitchFamily="34" charset="0"/>
                        </a:rPr>
                        <a:t>19.8%</a:t>
                      </a:r>
                    </a:p>
                  </a:txBody>
                  <a:tcPr marL="7620" marR="7620" marT="7620" marB="0" anchor="ctr">
                    <a:noFill/>
                  </a:tcPr>
                </a:tc>
                <a:tc>
                  <a:txBody>
                    <a:bodyPr/>
                    <a:lstStyle/>
                    <a:p>
                      <a:pPr algn="ctr" fontAlgn="b"/>
                      <a:r>
                        <a:rPr lang="en-US" sz="1400" b="0" i="0" u="none" strike="noStrike" dirty="0">
                          <a:solidFill>
                            <a:srgbClr val="000000"/>
                          </a:solidFill>
                          <a:effectLst/>
                          <a:latin typeface="Calibri" panose="020F0502020204030204" pitchFamily="34" charset="0"/>
                        </a:rPr>
                        <a:t>4.9%</a:t>
                      </a:r>
                    </a:p>
                  </a:txBody>
                  <a:tcPr marL="7620" marR="7620" marT="7620" marB="0" anchor="ctr">
                    <a:noFill/>
                  </a:tcPr>
                </a:tc>
                <a:extLst>
                  <a:ext uri="{0D108BD9-81ED-4DB2-BD59-A6C34878D82A}">
                    <a16:rowId xmlns:a16="http://schemas.microsoft.com/office/drawing/2014/main" val="1741273649"/>
                  </a:ext>
                </a:extLst>
              </a:tr>
              <a:tr h="423294">
                <a:tc>
                  <a:txBody>
                    <a:bodyPr/>
                    <a:lstStyle/>
                    <a:p>
                      <a:pPr algn="l" fontAlgn="b"/>
                      <a:r>
                        <a:rPr lang="en-US" sz="1400" b="1" i="0" u="none" strike="noStrike" cap="small" baseline="0" dirty="0">
                          <a:solidFill>
                            <a:srgbClr val="000000"/>
                          </a:solidFill>
                          <a:effectLst/>
                          <a:latin typeface="Calibri" panose="020F0502020204030204" pitchFamily="34" charset="0"/>
                        </a:rPr>
                        <a:t>Taos County (Taos)</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32,937</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34,489</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1,552</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9.9%</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4.7%</a:t>
                      </a:r>
                    </a:p>
                  </a:txBody>
                  <a:tcPr marL="7620" marR="7620" marT="7620" marB="0" anchor="ctr">
                    <a:noFill/>
                  </a:tcPr>
                </a:tc>
                <a:extLst>
                  <a:ext uri="{0D108BD9-81ED-4DB2-BD59-A6C34878D82A}">
                    <a16:rowId xmlns:a16="http://schemas.microsoft.com/office/drawing/2014/main" val="1175090383"/>
                  </a:ext>
                </a:extLst>
              </a:tr>
              <a:tr h="423294">
                <a:tc>
                  <a:txBody>
                    <a:bodyPr/>
                    <a:lstStyle/>
                    <a:p>
                      <a:pPr algn="l" fontAlgn="b"/>
                      <a:r>
                        <a:rPr lang="en-US" sz="1400" b="1" i="0" u="none" strike="noStrike" cap="small" baseline="0" dirty="0">
                          <a:solidFill>
                            <a:srgbClr val="000000"/>
                          </a:solidFill>
                          <a:effectLst/>
                          <a:latin typeface="Calibri" panose="020F0502020204030204" pitchFamily="34" charset="0"/>
                        </a:rPr>
                        <a:t>Bernalillo County (Albuquerque)</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662,564</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676,444</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13,880</a:t>
                      </a:r>
                    </a:p>
                  </a:txBody>
                  <a:tcPr marL="7620" marR="7620" marT="7620" marB="0" anchor="ctr">
                    <a:noFill/>
                  </a:tcPr>
                </a:tc>
                <a:tc>
                  <a:txBody>
                    <a:bodyPr/>
                    <a:lstStyle/>
                    <a:p>
                      <a:pPr algn="ctr" fontAlgn="b"/>
                      <a:r>
                        <a:rPr lang="en-US" sz="1400" b="0" i="0" u="none" strike="noStrike" dirty="0">
                          <a:solidFill>
                            <a:srgbClr val="000000"/>
                          </a:solidFill>
                          <a:effectLst/>
                          <a:latin typeface="Calibri" panose="020F0502020204030204" pitchFamily="34" charset="0"/>
                        </a:rPr>
                        <a:t>19.0%</a:t>
                      </a:r>
                    </a:p>
                  </a:txBody>
                  <a:tcPr marL="7620" marR="7620" marT="7620" marB="0" anchor="ctr">
                    <a:noFill/>
                  </a:tcPr>
                </a:tc>
                <a:tc>
                  <a:txBody>
                    <a:bodyPr/>
                    <a:lstStyle/>
                    <a:p>
                      <a:pPr algn="ctr" fontAlgn="b"/>
                      <a:r>
                        <a:rPr lang="en-US" sz="1400" b="0" i="0" u="none" strike="noStrike" dirty="0">
                          <a:solidFill>
                            <a:srgbClr val="000000"/>
                          </a:solidFill>
                          <a:effectLst/>
                          <a:latin typeface="Calibri" panose="020F0502020204030204" pitchFamily="34" charset="0"/>
                        </a:rPr>
                        <a:t>2.1%</a:t>
                      </a:r>
                    </a:p>
                  </a:txBody>
                  <a:tcPr marL="7620" marR="7620" marT="7620" marB="0" anchor="ctr">
                    <a:noFill/>
                  </a:tcPr>
                </a:tc>
                <a:extLst>
                  <a:ext uri="{0D108BD9-81ED-4DB2-BD59-A6C34878D82A}">
                    <a16:rowId xmlns:a16="http://schemas.microsoft.com/office/drawing/2014/main" val="2607680652"/>
                  </a:ext>
                </a:extLst>
              </a:tr>
              <a:tr h="423294">
                <a:tc>
                  <a:txBody>
                    <a:bodyPr/>
                    <a:lstStyle/>
                    <a:p>
                      <a:pPr algn="l" fontAlgn="b"/>
                      <a:r>
                        <a:rPr lang="en-US" sz="1400" b="1" i="0" u="none" strike="noStrike" cap="small" baseline="0" dirty="0">
                          <a:solidFill>
                            <a:srgbClr val="000000"/>
                          </a:solidFill>
                          <a:effectLst/>
                          <a:latin typeface="Calibri" panose="020F0502020204030204" pitchFamily="34" charset="0"/>
                        </a:rPr>
                        <a:t>McKinley County (Gallup)</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71,492</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72,902</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1,410</a:t>
                      </a:r>
                    </a:p>
                  </a:txBody>
                  <a:tcPr marL="7620" marR="7620" marT="7620" marB="0" anchor="ctr">
                    <a:noFill/>
                  </a:tcPr>
                </a:tc>
                <a:tc>
                  <a:txBody>
                    <a:bodyPr/>
                    <a:lstStyle/>
                    <a:p>
                      <a:pPr algn="ctr" fontAlgn="b"/>
                      <a:r>
                        <a:rPr lang="en-US" sz="1400" b="0" i="0" u="none" strike="noStrike" dirty="0">
                          <a:solidFill>
                            <a:srgbClr val="000000"/>
                          </a:solidFill>
                          <a:effectLst/>
                          <a:latin typeface="Calibri" panose="020F0502020204030204" pitchFamily="34" charset="0"/>
                        </a:rPr>
                        <a:t>-4.4%</a:t>
                      </a:r>
                    </a:p>
                  </a:txBody>
                  <a:tcPr marL="7620" marR="7620" marT="7620" marB="0" anchor="ctr">
                    <a:noFill/>
                  </a:tcPr>
                </a:tc>
                <a:tc>
                  <a:txBody>
                    <a:bodyPr/>
                    <a:lstStyle/>
                    <a:p>
                      <a:pPr algn="ctr" fontAlgn="b"/>
                      <a:r>
                        <a:rPr lang="en-US" sz="1400" b="0" i="0" u="none" strike="noStrike" dirty="0">
                          <a:solidFill>
                            <a:srgbClr val="000000"/>
                          </a:solidFill>
                          <a:effectLst/>
                          <a:latin typeface="Calibri" panose="020F0502020204030204" pitchFamily="34" charset="0"/>
                        </a:rPr>
                        <a:t>2.0%</a:t>
                      </a:r>
                    </a:p>
                  </a:txBody>
                  <a:tcPr marL="7620" marR="7620" marT="7620" marB="0" anchor="ctr">
                    <a:noFill/>
                  </a:tcPr>
                </a:tc>
                <a:extLst>
                  <a:ext uri="{0D108BD9-81ED-4DB2-BD59-A6C34878D82A}">
                    <a16:rowId xmlns:a16="http://schemas.microsoft.com/office/drawing/2014/main" val="2694590675"/>
                  </a:ext>
                </a:extLst>
              </a:tr>
            </a:tbl>
          </a:graphicData>
        </a:graphic>
      </p:graphicFrame>
      <p:sp>
        <p:nvSpPr>
          <p:cNvPr id="11" name="TextBox 10">
            <a:extLst>
              <a:ext uri="{FF2B5EF4-FFF2-40B4-BE49-F238E27FC236}">
                <a16:creationId xmlns:a16="http://schemas.microsoft.com/office/drawing/2014/main" id="{94FD2D07-CF00-43CE-86ED-2636F4963C4E}"/>
              </a:ext>
            </a:extLst>
          </p:cNvPr>
          <p:cNvSpPr txBox="1">
            <a:spLocks noChangeArrowheads="1"/>
          </p:cNvSpPr>
          <p:nvPr/>
        </p:nvSpPr>
        <p:spPr>
          <a:xfrm>
            <a:off x="0" y="0"/>
            <a:ext cx="9144000" cy="914400"/>
          </a:xfrm>
          <a:prstGeom prst="rect">
            <a:avLst/>
          </a:prstGeom>
          <a:solidFill>
            <a:schemeClr val="accent4">
              <a:lumMod val="40000"/>
              <a:lumOff val="60000"/>
            </a:schemeClr>
          </a:solidFill>
          <a:ln w="57150">
            <a:solidFill>
              <a:schemeClr val="tx1"/>
            </a:solidFill>
          </a:ln>
        </p:spPr>
        <p:txBody>
          <a:bodyPr vert="horz" lIns="91440" tIns="45720" rIns="91440" bIns="45720" rtlCol="0" anchor="ctr">
            <a:normAutofit fontScale="850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en-US" sz="4600" b="1" cap="small" dirty="0">
                <a:latin typeface="Cambria" panose="02040503050406030204" pitchFamily="18" charset="0"/>
                <a:ea typeface="Cambria" panose="02040503050406030204" pitchFamily="18" charset="0"/>
              </a:rPr>
              <a:t>NM Counties Population Change</a:t>
            </a:r>
          </a:p>
          <a:p>
            <a:pPr algn="ctr"/>
            <a:r>
              <a:rPr lang="en-US" altLang="en-US" sz="2900" b="1" cap="small" dirty="0">
                <a:latin typeface="Cambria" panose="02040503050406030204" pitchFamily="18" charset="0"/>
                <a:ea typeface="Cambria" panose="02040503050406030204" pitchFamily="18" charset="0"/>
              </a:rPr>
              <a:t>2000 to 2010 and 2010 to 2020</a:t>
            </a:r>
          </a:p>
        </p:txBody>
      </p:sp>
      <p:sp>
        <p:nvSpPr>
          <p:cNvPr id="12" name="TextBox 11">
            <a:extLst>
              <a:ext uri="{FF2B5EF4-FFF2-40B4-BE49-F238E27FC236}">
                <a16:creationId xmlns:a16="http://schemas.microsoft.com/office/drawing/2014/main" id="{82CE9096-F985-4EDE-A6BC-79294070C694}"/>
              </a:ext>
            </a:extLst>
          </p:cNvPr>
          <p:cNvSpPr txBox="1"/>
          <p:nvPr/>
        </p:nvSpPr>
        <p:spPr>
          <a:xfrm>
            <a:off x="0" y="914397"/>
            <a:ext cx="9050694" cy="338554"/>
          </a:xfrm>
          <a:prstGeom prst="rect">
            <a:avLst/>
          </a:prstGeom>
          <a:noFill/>
        </p:spPr>
        <p:txBody>
          <a:bodyPr wrap="square" rtlCol="0">
            <a:spAutoFit/>
          </a:bodyPr>
          <a:lstStyle/>
          <a:p>
            <a:pPr algn="ctr"/>
            <a:r>
              <a:rPr lang="en-US" sz="1600" i="1" cap="small" dirty="0"/>
              <a:t>Counties that have experienced </a:t>
            </a:r>
            <a:r>
              <a:rPr lang="en-US" sz="1600" b="1" i="1" cap="small" dirty="0"/>
              <a:t>population increase</a:t>
            </a:r>
            <a:endParaRPr lang="en-US" sz="1600" i="1" cap="small"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59BAA70-90B7-4D7D-BE64-91980C17F2EB}"/>
              </a:ext>
            </a:extLst>
          </p:cNvPr>
          <p:cNvGraphicFramePr>
            <a:graphicFrameLocks noGrp="1"/>
          </p:cNvGraphicFramePr>
          <p:nvPr>
            <p:extLst>
              <p:ext uri="{D42A27DB-BD31-4B8C-83A1-F6EECF244321}">
                <p14:modId xmlns:p14="http://schemas.microsoft.com/office/powerpoint/2010/main" val="3456696521"/>
              </p:ext>
            </p:extLst>
          </p:nvPr>
        </p:nvGraphicFramePr>
        <p:xfrm>
          <a:off x="191276" y="1172484"/>
          <a:ext cx="8859416" cy="5427954"/>
        </p:xfrm>
        <a:graphic>
          <a:graphicData uri="http://schemas.openxmlformats.org/drawingml/2006/table">
            <a:tbl>
              <a:tblPr firstRow="1" firstCol="1" lastRow="1" lastCol="1" bandRow="1" bandCol="1">
                <a:tableStyleId>{5C22544A-7EE6-4342-B048-85BDC9FD1C3A}</a:tableStyleId>
              </a:tblPr>
              <a:tblGrid>
                <a:gridCol w="2727605">
                  <a:extLst>
                    <a:ext uri="{9D8B030D-6E8A-4147-A177-3AD203B41FA5}">
                      <a16:colId xmlns:a16="http://schemas.microsoft.com/office/drawing/2014/main" val="1383498108"/>
                    </a:ext>
                  </a:extLst>
                </a:gridCol>
                <a:gridCol w="1191260">
                  <a:extLst>
                    <a:ext uri="{9D8B030D-6E8A-4147-A177-3AD203B41FA5}">
                      <a16:colId xmlns:a16="http://schemas.microsoft.com/office/drawing/2014/main" val="554842907"/>
                    </a:ext>
                  </a:extLst>
                </a:gridCol>
                <a:gridCol w="1320984">
                  <a:extLst>
                    <a:ext uri="{9D8B030D-6E8A-4147-A177-3AD203B41FA5}">
                      <a16:colId xmlns:a16="http://schemas.microsoft.com/office/drawing/2014/main" val="1774454959"/>
                    </a:ext>
                  </a:extLst>
                </a:gridCol>
                <a:gridCol w="1320984">
                  <a:extLst>
                    <a:ext uri="{9D8B030D-6E8A-4147-A177-3AD203B41FA5}">
                      <a16:colId xmlns:a16="http://schemas.microsoft.com/office/drawing/2014/main" val="2156450294"/>
                    </a:ext>
                  </a:extLst>
                </a:gridCol>
                <a:gridCol w="1155649">
                  <a:extLst>
                    <a:ext uri="{9D8B030D-6E8A-4147-A177-3AD203B41FA5}">
                      <a16:colId xmlns:a16="http://schemas.microsoft.com/office/drawing/2014/main" val="2774837433"/>
                    </a:ext>
                  </a:extLst>
                </a:gridCol>
                <a:gridCol w="1142934">
                  <a:extLst>
                    <a:ext uri="{9D8B030D-6E8A-4147-A177-3AD203B41FA5}">
                      <a16:colId xmlns:a16="http://schemas.microsoft.com/office/drawing/2014/main" val="40134006"/>
                    </a:ext>
                  </a:extLst>
                </a:gridCol>
              </a:tblGrid>
              <a:tr h="488154">
                <a:tc>
                  <a:txBody>
                    <a:bodyPr/>
                    <a:lstStyle/>
                    <a:p>
                      <a:pPr marL="0" marR="0" algn="l">
                        <a:spcBef>
                          <a:spcPts val="0"/>
                        </a:spcBef>
                        <a:spcAft>
                          <a:spcPts val="0"/>
                        </a:spcAft>
                      </a:pPr>
                      <a:r>
                        <a:rPr lang="en-US" sz="1000" cap="small" dirty="0">
                          <a:solidFill>
                            <a:schemeClr val="tx1"/>
                          </a:solidFill>
                          <a:effectLst/>
                          <a:latin typeface="+mn-lt"/>
                          <a:ea typeface="Cambria" panose="02040503050406030204" pitchFamily="18" charset="0"/>
                        </a:rPr>
                        <a:t>County (Largest City)</a:t>
                      </a:r>
                      <a:endParaRPr lang="en-US" sz="1000" dirty="0">
                        <a:solidFill>
                          <a:schemeClr val="tx1"/>
                        </a:solidFill>
                        <a:effectLst/>
                        <a:latin typeface="+mn-lt"/>
                        <a:ea typeface="Cambria" panose="02040503050406030204" pitchFamily="18" charset="0"/>
                        <a:cs typeface="Times New Roman" panose="02020603050405020304" pitchFamily="18" charset="0"/>
                      </a:endParaRPr>
                    </a:p>
                  </a:txBody>
                  <a:tcPr marL="0" marR="0" marT="0" marB="0" anchor="b">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00" cap="small" dirty="0">
                          <a:solidFill>
                            <a:schemeClr val="tx1"/>
                          </a:solidFill>
                          <a:effectLst/>
                          <a:latin typeface="+mn-lt"/>
                          <a:ea typeface="Cambria" panose="02040503050406030204" pitchFamily="18" charset="0"/>
                        </a:rPr>
                        <a:t>2010</a:t>
                      </a:r>
                      <a:endParaRPr lang="en-US" sz="1000" dirty="0">
                        <a:solidFill>
                          <a:schemeClr val="tx1"/>
                        </a:solidFill>
                        <a:effectLst/>
                        <a:latin typeface="+mn-lt"/>
                        <a:ea typeface="Cambria" panose="02040503050406030204" pitchFamily="18" charset="0"/>
                      </a:endParaRPr>
                    </a:p>
                    <a:p>
                      <a:pPr marL="0" marR="0" algn="ctr">
                        <a:spcBef>
                          <a:spcPts val="0"/>
                        </a:spcBef>
                        <a:spcAft>
                          <a:spcPts val="0"/>
                        </a:spcAft>
                      </a:pPr>
                      <a:r>
                        <a:rPr lang="en-US" sz="1000" cap="small" dirty="0">
                          <a:solidFill>
                            <a:schemeClr val="tx1"/>
                          </a:solidFill>
                          <a:effectLst/>
                          <a:latin typeface="+mn-lt"/>
                          <a:ea typeface="Cambria" panose="02040503050406030204" pitchFamily="18" charset="0"/>
                        </a:rPr>
                        <a:t>Population</a:t>
                      </a:r>
                      <a:endParaRPr lang="en-US" sz="1000" dirty="0">
                        <a:solidFill>
                          <a:schemeClr val="tx1"/>
                        </a:solidFill>
                        <a:effectLst/>
                        <a:latin typeface="+mn-lt"/>
                        <a:ea typeface="Cambria" panose="02040503050406030204" pitchFamily="18" charset="0"/>
                        <a:cs typeface="Times New Roman" panose="02020603050405020304" pitchFamily="18" charset="0"/>
                      </a:endParaRPr>
                    </a:p>
                  </a:txBody>
                  <a:tcPr marL="0" marR="0" marT="0" marB="0" anchor="b">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00" cap="small" dirty="0">
                          <a:solidFill>
                            <a:schemeClr val="tx1"/>
                          </a:solidFill>
                          <a:effectLst/>
                          <a:latin typeface="+mn-lt"/>
                          <a:ea typeface="Cambria" panose="02040503050406030204" pitchFamily="18" charset="0"/>
                        </a:rPr>
                        <a:t>2020</a:t>
                      </a:r>
                      <a:endParaRPr lang="en-US" sz="1000" dirty="0">
                        <a:solidFill>
                          <a:schemeClr val="tx1"/>
                        </a:solidFill>
                        <a:effectLst/>
                        <a:latin typeface="+mn-lt"/>
                        <a:ea typeface="Cambria" panose="02040503050406030204" pitchFamily="18" charset="0"/>
                      </a:endParaRPr>
                    </a:p>
                    <a:p>
                      <a:pPr marL="0" marR="0" algn="ctr">
                        <a:spcBef>
                          <a:spcPts val="0"/>
                        </a:spcBef>
                        <a:spcAft>
                          <a:spcPts val="0"/>
                        </a:spcAft>
                      </a:pPr>
                      <a:r>
                        <a:rPr lang="en-US" sz="1000" cap="small" dirty="0">
                          <a:solidFill>
                            <a:schemeClr val="tx1"/>
                          </a:solidFill>
                          <a:effectLst/>
                          <a:latin typeface="+mn-lt"/>
                          <a:ea typeface="Cambria" panose="02040503050406030204" pitchFamily="18" charset="0"/>
                        </a:rPr>
                        <a:t>Population</a:t>
                      </a:r>
                      <a:endParaRPr lang="en-US" sz="1000" dirty="0">
                        <a:solidFill>
                          <a:schemeClr val="tx1"/>
                        </a:solidFill>
                        <a:effectLst/>
                        <a:latin typeface="+mn-lt"/>
                        <a:ea typeface="Cambria" panose="02040503050406030204" pitchFamily="18" charset="0"/>
                        <a:cs typeface="Times New Roman" panose="02020603050405020304" pitchFamily="18" charset="0"/>
                      </a:endParaRPr>
                    </a:p>
                  </a:txBody>
                  <a:tcPr marL="0" marR="0" marT="0" marB="0" anchor="b">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00" cap="small" dirty="0">
                          <a:solidFill>
                            <a:schemeClr val="tx1"/>
                          </a:solidFill>
                          <a:effectLst/>
                          <a:latin typeface="+mn-lt"/>
                          <a:ea typeface="Cambria" panose="02040503050406030204" pitchFamily="18" charset="0"/>
                        </a:rPr>
                        <a:t>Population </a:t>
                      </a:r>
                      <a:endParaRPr lang="en-US" sz="1000" dirty="0">
                        <a:solidFill>
                          <a:schemeClr val="tx1"/>
                        </a:solidFill>
                        <a:effectLst/>
                        <a:latin typeface="+mn-lt"/>
                        <a:ea typeface="Cambria" panose="02040503050406030204" pitchFamily="18" charset="0"/>
                      </a:endParaRPr>
                    </a:p>
                    <a:p>
                      <a:pPr marL="0" marR="0" algn="ctr">
                        <a:spcBef>
                          <a:spcPts val="0"/>
                        </a:spcBef>
                        <a:spcAft>
                          <a:spcPts val="0"/>
                        </a:spcAft>
                      </a:pPr>
                      <a:r>
                        <a:rPr lang="en-US" sz="1000" cap="small" dirty="0">
                          <a:solidFill>
                            <a:schemeClr val="tx1"/>
                          </a:solidFill>
                          <a:effectLst/>
                          <a:latin typeface="+mn-lt"/>
                          <a:ea typeface="Cambria" panose="02040503050406030204" pitchFamily="18" charset="0"/>
                        </a:rPr>
                        <a:t>Change</a:t>
                      </a:r>
                      <a:endParaRPr lang="en-US" sz="1000" dirty="0">
                        <a:solidFill>
                          <a:schemeClr val="tx1"/>
                        </a:solidFill>
                        <a:effectLst/>
                        <a:latin typeface="+mn-lt"/>
                        <a:ea typeface="Cambria" panose="02040503050406030204" pitchFamily="18" charset="0"/>
                      </a:endParaRPr>
                    </a:p>
                    <a:p>
                      <a:pPr marL="0" marR="0" algn="ctr">
                        <a:spcBef>
                          <a:spcPts val="0"/>
                        </a:spcBef>
                        <a:spcAft>
                          <a:spcPts val="0"/>
                        </a:spcAft>
                      </a:pPr>
                      <a:r>
                        <a:rPr lang="en-US" sz="1000" cap="small" dirty="0">
                          <a:solidFill>
                            <a:schemeClr val="tx1"/>
                          </a:solidFill>
                          <a:effectLst/>
                          <a:latin typeface="+mn-lt"/>
                          <a:ea typeface="Cambria" panose="02040503050406030204" pitchFamily="18" charset="0"/>
                        </a:rPr>
                        <a:t>2010-2020</a:t>
                      </a:r>
                      <a:endParaRPr lang="en-US" sz="1000" dirty="0">
                        <a:solidFill>
                          <a:schemeClr val="tx1"/>
                        </a:solidFill>
                        <a:effectLst/>
                        <a:latin typeface="+mn-lt"/>
                        <a:ea typeface="Cambria" panose="02040503050406030204" pitchFamily="18" charset="0"/>
                        <a:cs typeface="Times New Roman" panose="02020603050405020304" pitchFamily="18" charset="0"/>
                      </a:endParaRPr>
                    </a:p>
                  </a:txBody>
                  <a:tcPr marL="0" marR="0" marT="0" marB="0" anchor="b">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00" cap="small" dirty="0">
                          <a:solidFill>
                            <a:schemeClr val="tx1"/>
                          </a:solidFill>
                          <a:effectLst/>
                          <a:latin typeface="+mn-lt"/>
                          <a:ea typeface="Cambria" panose="02040503050406030204" pitchFamily="18" charset="0"/>
                        </a:rPr>
                        <a:t>% Population </a:t>
                      </a:r>
                    </a:p>
                    <a:p>
                      <a:pPr marL="0" marR="0" algn="ctr">
                        <a:spcBef>
                          <a:spcPts val="0"/>
                        </a:spcBef>
                        <a:spcAft>
                          <a:spcPts val="0"/>
                        </a:spcAft>
                      </a:pPr>
                      <a:r>
                        <a:rPr lang="en-US" sz="1000" cap="small" dirty="0">
                          <a:solidFill>
                            <a:schemeClr val="tx1"/>
                          </a:solidFill>
                          <a:effectLst/>
                          <a:latin typeface="+mn-lt"/>
                          <a:ea typeface="Cambria" panose="02040503050406030204" pitchFamily="18" charset="0"/>
                        </a:rPr>
                        <a:t>Change</a:t>
                      </a:r>
                      <a:endParaRPr lang="en-US" sz="1000" dirty="0">
                        <a:solidFill>
                          <a:schemeClr val="tx1"/>
                        </a:solidFill>
                        <a:effectLst/>
                        <a:latin typeface="+mn-lt"/>
                        <a:ea typeface="Cambria" panose="02040503050406030204" pitchFamily="18" charset="0"/>
                      </a:endParaRPr>
                    </a:p>
                    <a:p>
                      <a:pPr marL="0" marR="0" algn="ctr">
                        <a:spcBef>
                          <a:spcPts val="0"/>
                        </a:spcBef>
                        <a:spcAft>
                          <a:spcPts val="0"/>
                        </a:spcAft>
                      </a:pPr>
                      <a:r>
                        <a:rPr lang="en-US" sz="1000" cap="small" dirty="0">
                          <a:solidFill>
                            <a:schemeClr val="tx1"/>
                          </a:solidFill>
                          <a:effectLst/>
                          <a:latin typeface="+mn-lt"/>
                          <a:ea typeface="Cambria" panose="02040503050406030204" pitchFamily="18" charset="0"/>
                        </a:rPr>
                        <a:t>2000 - 2010</a:t>
                      </a:r>
                      <a:endParaRPr lang="en-US" sz="1000" dirty="0">
                        <a:solidFill>
                          <a:schemeClr val="tx1"/>
                        </a:solidFill>
                        <a:effectLst/>
                        <a:latin typeface="+mn-lt"/>
                        <a:ea typeface="Cambria" panose="02040503050406030204" pitchFamily="18" charset="0"/>
                        <a:cs typeface="Times New Roman" panose="02020603050405020304" pitchFamily="18" charset="0"/>
                      </a:endParaRPr>
                    </a:p>
                  </a:txBody>
                  <a:tcPr marL="0" marR="0" marT="0" marB="0" anchor="b">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00" b="1" cap="small" dirty="0">
                          <a:solidFill>
                            <a:schemeClr val="tx1"/>
                          </a:solidFill>
                          <a:effectLst/>
                          <a:latin typeface="+mn-lt"/>
                          <a:ea typeface="Cambria" panose="02040503050406030204" pitchFamily="18" charset="0"/>
                        </a:rPr>
                        <a:t>% Population </a:t>
                      </a:r>
                    </a:p>
                    <a:p>
                      <a:pPr marL="0" marR="0" algn="ctr">
                        <a:spcBef>
                          <a:spcPts val="0"/>
                        </a:spcBef>
                        <a:spcAft>
                          <a:spcPts val="0"/>
                        </a:spcAft>
                      </a:pPr>
                      <a:r>
                        <a:rPr lang="en-US" sz="1000" b="1" cap="small" dirty="0">
                          <a:solidFill>
                            <a:schemeClr val="tx1"/>
                          </a:solidFill>
                          <a:effectLst/>
                          <a:latin typeface="+mn-lt"/>
                          <a:ea typeface="Cambria" panose="02040503050406030204" pitchFamily="18" charset="0"/>
                        </a:rPr>
                        <a:t>Change </a:t>
                      </a:r>
                    </a:p>
                    <a:p>
                      <a:pPr marL="0" marR="0" algn="ctr">
                        <a:spcBef>
                          <a:spcPts val="0"/>
                        </a:spcBef>
                        <a:spcAft>
                          <a:spcPts val="0"/>
                        </a:spcAft>
                      </a:pPr>
                      <a:r>
                        <a:rPr lang="en-US" sz="1000" b="1" cap="small" dirty="0">
                          <a:solidFill>
                            <a:schemeClr val="tx1"/>
                          </a:solidFill>
                          <a:effectLst/>
                          <a:latin typeface="+mn-lt"/>
                          <a:ea typeface="Cambria" panose="02040503050406030204" pitchFamily="18" charset="0"/>
                        </a:rPr>
                        <a:t>2010 - 2020</a:t>
                      </a:r>
                      <a:endParaRPr lang="en-US" sz="1000" b="1" dirty="0">
                        <a:solidFill>
                          <a:schemeClr val="tx1"/>
                        </a:solidFill>
                        <a:effectLst/>
                        <a:latin typeface="+mn-lt"/>
                        <a:ea typeface="Cambria" panose="02040503050406030204" pitchFamily="18" charset="0"/>
                        <a:cs typeface="Times New Roman" panose="02020603050405020304" pitchFamily="18" charset="0"/>
                      </a:endParaRPr>
                    </a:p>
                  </a:txBody>
                  <a:tcPr marL="0" marR="0" marT="0"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2531506"/>
                  </a:ext>
                </a:extLst>
              </a:tr>
              <a:tr h="235941">
                <a:tc>
                  <a:txBody>
                    <a:bodyPr/>
                    <a:lstStyle/>
                    <a:p>
                      <a:pPr algn="l" fontAlgn="b"/>
                      <a:r>
                        <a:rPr lang="en-US" sz="1400" b="1" i="0" u="none" strike="noStrike" cap="small" baseline="0" dirty="0">
                          <a:solidFill>
                            <a:srgbClr val="000000"/>
                          </a:solidFill>
                          <a:effectLst/>
                          <a:latin typeface="Calibri" panose="020F0502020204030204" pitchFamily="34" charset="0"/>
                        </a:rPr>
                        <a:t>Cibola County (Grants)</a:t>
                      </a: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dirty="0">
                          <a:solidFill>
                            <a:srgbClr val="000000"/>
                          </a:solidFill>
                          <a:effectLst/>
                          <a:latin typeface="Calibri" panose="020F0502020204030204" pitchFamily="34" charset="0"/>
                        </a:rPr>
                        <a:t>27,213</a:t>
                      </a:r>
                    </a:p>
                  </a:txBody>
                  <a:tcPr marL="7620" marR="7620" marT="7620"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a:solidFill>
                            <a:srgbClr val="000000"/>
                          </a:solidFill>
                          <a:effectLst/>
                          <a:latin typeface="Calibri" panose="020F0502020204030204" pitchFamily="34" charset="0"/>
                        </a:rPr>
                        <a:t>27,172</a:t>
                      </a:r>
                    </a:p>
                  </a:txBody>
                  <a:tcPr marL="7620" marR="7620" marT="7620"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a:solidFill>
                            <a:srgbClr val="000000"/>
                          </a:solidFill>
                          <a:effectLst/>
                          <a:latin typeface="Calibri" panose="020F0502020204030204" pitchFamily="34" charset="0"/>
                        </a:rPr>
                        <a:t>-41</a:t>
                      </a:r>
                    </a:p>
                  </a:txBody>
                  <a:tcPr marL="7620" marR="7620" marT="7620"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a:solidFill>
                            <a:srgbClr val="000000"/>
                          </a:solidFill>
                          <a:effectLst/>
                          <a:latin typeface="Calibri" panose="020F0502020204030204" pitchFamily="34" charset="0"/>
                        </a:rPr>
                        <a:t>6.3%</a:t>
                      </a:r>
                    </a:p>
                  </a:txBody>
                  <a:tcPr marL="7620" marR="7620" marT="7620"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a:solidFill>
                            <a:srgbClr val="000000"/>
                          </a:solidFill>
                          <a:effectLst/>
                          <a:latin typeface="Calibri" panose="020F0502020204030204" pitchFamily="34" charset="0"/>
                        </a:rPr>
                        <a:t>-0.2%</a:t>
                      </a:r>
                    </a:p>
                  </a:txBody>
                  <a:tcPr marL="7620" marR="7620" marT="7620"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518751576"/>
                  </a:ext>
                </a:extLst>
              </a:tr>
              <a:tr h="235941">
                <a:tc>
                  <a:txBody>
                    <a:bodyPr/>
                    <a:lstStyle/>
                    <a:p>
                      <a:pPr algn="l" fontAlgn="b"/>
                      <a:r>
                        <a:rPr lang="en-US" sz="1400" b="1" i="0" u="none" strike="noStrike" cap="small" baseline="0">
                          <a:solidFill>
                            <a:srgbClr val="000000"/>
                          </a:solidFill>
                          <a:effectLst/>
                          <a:latin typeface="Calibri" panose="020F0502020204030204" pitchFamily="34" charset="0"/>
                        </a:rPr>
                        <a:t>Valencia County (Los Lunas)</a:t>
                      </a:r>
                    </a:p>
                  </a:txBody>
                  <a:tcPr marL="7620" marR="7620" marT="7620" marB="0" anchor="b">
                    <a:noFill/>
                  </a:tcPr>
                </a:tc>
                <a:tc>
                  <a:txBody>
                    <a:bodyPr/>
                    <a:lstStyle/>
                    <a:p>
                      <a:pPr algn="ctr" fontAlgn="b"/>
                      <a:r>
                        <a:rPr lang="en-US" sz="1400" b="0" i="0" u="none" strike="noStrike">
                          <a:solidFill>
                            <a:srgbClr val="000000"/>
                          </a:solidFill>
                          <a:effectLst/>
                          <a:latin typeface="Calibri" panose="020F0502020204030204" pitchFamily="34" charset="0"/>
                        </a:rPr>
                        <a:t>76,569</a:t>
                      </a:r>
                    </a:p>
                  </a:txBody>
                  <a:tcPr marL="7620" marR="7620" marT="7620" marB="0" anchor="ctr">
                    <a:noFill/>
                  </a:tcPr>
                </a:tc>
                <a:tc>
                  <a:txBody>
                    <a:bodyPr/>
                    <a:lstStyle/>
                    <a:p>
                      <a:pPr algn="ctr" fontAlgn="b"/>
                      <a:r>
                        <a:rPr lang="en-US" sz="1400" b="0" i="0" u="none" strike="noStrike" dirty="0">
                          <a:solidFill>
                            <a:srgbClr val="000000"/>
                          </a:solidFill>
                          <a:effectLst/>
                          <a:latin typeface="Calibri" panose="020F0502020204030204" pitchFamily="34" charset="0"/>
                        </a:rPr>
                        <a:t>76,205</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-364</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15.7%</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-0.5%</a:t>
                      </a:r>
                    </a:p>
                  </a:txBody>
                  <a:tcPr marL="7620" marR="7620" marT="7620" marB="0" anchor="ctr">
                    <a:noFill/>
                  </a:tcPr>
                </a:tc>
                <a:extLst>
                  <a:ext uri="{0D108BD9-81ED-4DB2-BD59-A6C34878D82A}">
                    <a16:rowId xmlns:a16="http://schemas.microsoft.com/office/drawing/2014/main" val="2147668679"/>
                  </a:ext>
                </a:extLst>
              </a:tr>
              <a:tr h="235941">
                <a:tc>
                  <a:txBody>
                    <a:bodyPr/>
                    <a:lstStyle/>
                    <a:p>
                      <a:pPr algn="l" fontAlgn="b"/>
                      <a:r>
                        <a:rPr lang="en-US" sz="1400" b="1" i="0" u="none" strike="noStrike" cap="small" baseline="0" dirty="0">
                          <a:solidFill>
                            <a:srgbClr val="000000"/>
                          </a:solidFill>
                          <a:effectLst/>
                          <a:latin typeface="Calibri" panose="020F0502020204030204" pitchFamily="34" charset="0"/>
                        </a:rPr>
                        <a:t>Chaves County (Roswell)</a:t>
                      </a:r>
                    </a:p>
                  </a:txBody>
                  <a:tcPr marL="7620" marR="7620" marT="7620" marB="0" anchor="b">
                    <a:noFill/>
                  </a:tcPr>
                </a:tc>
                <a:tc>
                  <a:txBody>
                    <a:bodyPr/>
                    <a:lstStyle/>
                    <a:p>
                      <a:pPr algn="ctr" fontAlgn="b"/>
                      <a:r>
                        <a:rPr lang="en-US" sz="1400" b="0" i="0" u="none" strike="noStrike">
                          <a:solidFill>
                            <a:srgbClr val="000000"/>
                          </a:solidFill>
                          <a:effectLst/>
                          <a:latin typeface="Calibri" panose="020F0502020204030204" pitchFamily="34" charset="0"/>
                        </a:rPr>
                        <a:t>65,645</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65,157</a:t>
                      </a:r>
                    </a:p>
                  </a:txBody>
                  <a:tcPr marL="7620" marR="7620" marT="7620" marB="0" anchor="ctr">
                    <a:noFill/>
                  </a:tcPr>
                </a:tc>
                <a:tc>
                  <a:txBody>
                    <a:bodyPr/>
                    <a:lstStyle/>
                    <a:p>
                      <a:pPr algn="ctr" fontAlgn="b"/>
                      <a:r>
                        <a:rPr lang="en-US" sz="1400" b="0" i="0" u="none" strike="noStrike" dirty="0">
                          <a:solidFill>
                            <a:srgbClr val="000000"/>
                          </a:solidFill>
                          <a:effectLst/>
                          <a:latin typeface="Calibri" panose="020F0502020204030204" pitchFamily="34" charset="0"/>
                        </a:rPr>
                        <a:t>-488</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6.9%</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-0.7%</a:t>
                      </a:r>
                    </a:p>
                  </a:txBody>
                  <a:tcPr marL="7620" marR="7620" marT="7620" marB="0" anchor="ctr">
                    <a:noFill/>
                  </a:tcPr>
                </a:tc>
                <a:extLst>
                  <a:ext uri="{0D108BD9-81ED-4DB2-BD59-A6C34878D82A}">
                    <a16:rowId xmlns:a16="http://schemas.microsoft.com/office/drawing/2014/main" val="1134136139"/>
                  </a:ext>
                </a:extLst>
              </a:tr>
              <a:tr h="235941">
                <a:tc>
                  <a:txBody>
                    <a:bodyPr/>
                    <a:lstStyle/>
                    <a:p>
                      <a:pPr algn="l" fontAlgn="b"/>
                      <a:r>
                        <a:rPr lang="en-US" sz="1400" b="1" i="0" u="none" strike="noStrike" cap="small" baseline="0">
                          <a:solidFill>
                            <a:srgbClr val="000000"/>
                          </a:solidFill>
                          <a:effectLst/>
                          <a:latin typeface="Calibri" panose="020F0502020204030204" pitchFamily="34" charset="0"/>
                        </a:rPr>
                        <a:t>Lincoln County (Ruidoso)</a:t>
                      </a:r>
                    </a:p>
                  </a:txBody>
                  <a:tcPr marL="7620" marR="7620" marT="7620" marB="0" anchor="b">
                    <a:noFill/>
                  </a:tcPr>
                </a:tc>
                <a:tc>
                  <a:txBody>
                    <a:bodyPr/>
                    <a:lstStyle/>
                    <a:p>
                      <a:pPr algn="ctr" fontAlgn="b"/>
                      <a:r>
                        <a:rPr lang="en-US" sz="1400" b="0" i="0" u="none" strike="noStrike">
                          <a:solidFill>
                            <a:srgbClr val="000000"/>
                          </a:solidFill>
                          <a:effectLst/>
                          <a:latin typeface="Calibri" panose="020F0502020204030204" pitchFamily="34" charset="0"/>
                        </a:rPr>
                        <a:t>20,497</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20,269</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-228</a:t>
                      </a:r>
                    </a:p>
                  </a:txBody>
                  <a:tcPr marL="7620" marR="7620" marT="7620" marB="0" anchor="ctr">
                    <a:noFill/>
                  </a:tcPr>
                </a:tc>
                <a:tc>
                  <a:txBody>
                    <a:bodyPr/>
                    <a:lstStyle/>
                    <a:p>
                      <a:pPr algn="ctr" fontAlgn="b"/>
                      <a:r>
                        <a:rPr lang="en-US" sz="1400" b="0" i="0" u="none" strike="noStrike" dirty="0">
                          <a:solidFill>
                            <a:srgbClr val="000000"/>
                          </a:solidFill>
                          <a:effectLst/>
                          <a:latin typeface="Calibri" panose="020F0502020204030204" pitchFamily="34" charset="0"/>
                        </a:rPr>
                        <a:t>5.6%</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-1.1%</a:t>
                      </a:r>
                    </a:p>
                  </a:txBody>
                  <a:tcPr marL="7620" marR="7620" marT="7620" marB="0" anchor="ctr">
                    <a:noFill/>
                  </a:tcPr>
                </a:tc>
                <a:extLst>
                  <a:ext uri="{0D108BD9-81ED-4DB2-BD59-A6C34878D82A}">
                    <a16:rowId xmlns:a16="http://schemas.microsoft.com/office/drawing/2014/main" val="2346351567"/>
                  </a:ext>
                </a:extLst>
              </a:tr>
              <a:tr h="235941">
                <a:tc>
                  <a:txBody>
                    <a:bodyPr/>
                    <a:lstStyle/>
                    <a:p>
                      <a:pPr algn="l" fontAlgn="b"/>
                      <a:r>
                        <a:rPr lang="en-US" sz="1400" b="1" i="0" u="none" strike="noStrike" cap="small" baseline="0">
                          <a:solidFill>
                            <a:srgbClr val="000000"/>
                          </a:solidFill>
                          <a:effectLst/>
                          <a:latin typeface="Calibri" panose="020F0502020204030204" pitchFamily="34" charset="0"/>
                        </a:rPr>
                        <a:t>Quay County (Tucumcari)</a:t>
                      </a:r>
                    </a:p>
                  </a:txBody>
                  <a:tcPr marL="7620" marR="7620" marT="7620" marB="0" anchor="b">
                    <a:noFill/>
                  </a:tcPr>
                </a:tc>
                <a:tc>
                  <a:txBody>
                    <a:bodyPr/>
                    <a:lstStyle/>
                    <a:p>
                      <a:pPr algn="ctr" fontAlgn="b"/>
                      <a:r>
                        <a:rPr lang="en-US" sz="1400" b="0" i="0" u="none" strike="noStrike">
                          <a:solidFill>
                            <a:srgbClr val="000000"/>
                          </a:solidFill>
                          <a:effectLst/>
                          <a:latin typeface="Calibri" panose="020F0502020204030204" pitchFamily="34" charset="0"/>
                        </a:rPr>
                        <a:t>9,041</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8,746</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-295</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-11.0%</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-3.3%</a:t>
                      </a:r>
                    </a:p>
                  </a:txBody>
                  <a:tcPr marL="7620" marR="7620" marT="7620" marB="0" anchor="ctr">
                    <a:noFill/>
                  </a:tcPr>
                </a:tc>
                <a:extLst>
                  <a:ext uri="{0D108BD9-81ED-4DB2-BD59-A6C34878D82A}">
                    <a16:rowId xmlns:a16="http://schemas.microsoft.com/office/drawing/2014/main" val="1700166839"/>
                  </a:ext>
                </a:extLst>
              </a:tr>
              <a:tr h="235941">
                <a:tc>
                  <a:txBody>
                    <a:bodyPr/>
                    <a:lstStyle/>
                    <a:p>
                      <a:pPr algn="l" fontAlgn="b"/>
                      <a:r>
                        <a:rPr lang="en-US" sz="1400" b="1" i="0" u="none" strike="noStrike" cap="small" baseline="0">
                          <a:solidFill>
                            <a:srgbClr val="000000"/>
                          </a:solidFill>
                          <a:effectLst/>
                          <a:latin typeface="Calibri" panose="020F0502020204030204" pitchFamily="34" charset="0"/>
                        </a:rPr>
                        <a:t>Roosevelt County (Portales)</a:t>
                      </a:r>
                    </a:p>
                  </a:txBody>
                  <a:tcPr marL="7620" marR="7620" marT="7620" marB="0" anchor="b">
                    <a:noFill/>
                  </a:tcPr>
                </a:tc>
                <a:tc>
                  <a:txBody>
                    <a:bodyPr/>
                    <a:lstStyle/>
                    <a:p>
                      <a:pPr algn="ctr" fontAlgn="b"/>
                      <a:r>
                        <a:rPr lang="en-US" sz="1400" b="0" i="0" u="none" strike="noStrike">
                          <a:solidFill>
                            <a:srgbClr val="000000"/>
                          </a:solidFill>
                          <a:effectLst/>
                          <a:latin typeface="Calibri" panose="020F0502020204030204" pitchFamily="34" charset="0"/>
                        </a:rPr>
                        <a:t>19,846</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19,191</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-655</a:t>
                      </a:r>
                    </a:p>
                  </a:txBody>
                  <a:tcPr marL="7620" marR="7620" marT="7620" marB="0" anchor="ctr">
                    <a:noFill/>
                  </a:tcPr>
                </a:tc>
                <a:tc>
                  <a:txBody>
                    <a:bodyPr/>
                    <a:lstStyle/>
                    <a:p>
                      <a:pPr algn="ctr" fontAlgn="b"/>
                      <a:r>
                        <a:rPr lang="en-US" sz="1400" b="0" i="0" u="none" strike="noStrike" dirty="0">
                          <a:solidFill>
                            <a:srgbClr val="000000"/>
                          </a:solidFill>
                          <a:effectLst/>
                          <a:latin typeface="Calibri" panose="020F0502020204030204" pitchFamily="34" charset="0"/>
                        </a:rPr>
                        <a:t>10.1%</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-3.3%</a:t>
                      </a:r>
                    </a:p>
                  </a:txBody>
                  <a:tcPr marL="7620" marR="7620" marT="7620" marB="0" anchor="ctr">
                    <a:noFill/>
                  </a:tcPr>
                </a:tc>
                <a:extLst>
                  <a:ext uri="{0D108BD9-81ED-4DB2-BD59-A6C34878D82A}">
                    <a16:rowId xmlns:a16="http://schemas.microsoft.com/office/drawing/2014/main" val="685847817"/>
                  </a:ext>
                </a:extLst>
              </a:tr>
              <a:tr h="235941">
                <a:tc>
                  <a:txBody>
                    <a:bodyPr/>
                    <a:lstStyle/>
                    <a:p>
                      <a:pPr algn="l" fontAlgn="b"/>
                      <a:r>
                        <a:rPr lang="en-US" sz="1400" b="1" i="0" u="none" strike="noStrike" cap="small" baseline="0" dirty="0">
                          <a:solidFill>
                            <a:srgbClr val="000000"/>
                          </a:solidFill>
                          <a:effectLst/>
                          <a:latin typeface="Calibri" panose="020F0502020204030204" pitchFamily="34" charset="0"/>
                        </a:rPr>
                        <a:t>Sierra County (T or C)</a:t>
                      </a:r>
                    </a:p>
                  </a:txBody>
                  <a:tcPr marL="7620" marR="7620" marT="7620" marB="0" anchor="b">
                    <a:noFill/>
                  </a:tcPr>
                </a:tc>
                <a:tc>
                  <a:txBody>
                    <a:bodyPr/>
                    <a:lstStyle/>
                    <a:p>
                      <a:pPr algn="ctr" fontAlgn="b"/>
                      <a:r>
                        <a:rPr lang="en-US" sz="1400" b="0" i="0" u="none" strike="noStrike">
                          <a:solidFill>
                            <a:srgbClr val="000000"/>
                          </a:solidFill>
                          <a:effectLst/>
                          <a:latin typeface="Calibri" panose="020F0502020204030204" pitchFamily="34" charset="0"/>
                        </a:rPr>
                        <a:t>11,988</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11,576</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-412</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-9.7%</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-3.4%</a:t>
                      </a:r>
                    </a:p>
                  </a:txBody>
                  <a:tcPr marL="7620" marR="7620" marT="7620" marB="0" anchor="ctr">
                    <a:noFill/>
                  </a:tcPr>
                </a:tc>
                <a:extLst>
                  <a:ext uri="{0D108BD9-81ED-4DB2-BD59-A6C34878D82A}">
                    <a16:rowId xmlns:a16="http://schemas.microsoft.com/office/drawing/2014/main" val="1617095026"/>
                  </a:ext>
                </a:extLst>
              </a:tr>
              <a:tr h="235941">
                <a:tc>
                  <a:txBody>
                    <a:bodyPr/>
                    <a:lstStyle/>
                    <a:p>
                      <a:pPr algn="l" fontAlgn="b"/>
                      <a:r>
                        <a:rPr lang="en-US" sz="1400" b="1" i="0" u="none" strike="noStrike" cap="small" baseline="0">
                          <a:solidFill>
                            <a:srgbClr val="000000"/>
                          </a:solidFill>
                          <a:effectLst/>
                          <a:latin typeface="Calibri" panose="020F0502020204030204" pitchFamily="34" charset="0"/>
                        </a:rPr>
                        <a:t>Catron County (Reserve)</a:t>
                      </a:r>
                    </a:p>
                  </a:txBody>
                  <a:tcPr marL="7620" marR="7620" marT="7620" marB="0" anchor="b">
                    <a:noFill/>
                  </a:tcPr>
                </a:tc>
                <a:tc>
                  <a:txBody>
                    <a:bodyPr/>
                    <a:lstStyle/>
                    <a:p>
                      <a:pPr algn="ctr" fontAlgn="b"/>
                      <a:r>
                        <a:rPr lang="en-US" sz="1400" b="0" i="0" u="none" strike="noStrike">
                          <a:solidFill>
                            <a:srgbClr val="000000"/>
                          </a:solidFill>
                          <a:effectLst/>
                          <a:latin typeface="Calibri" panose="020F0502020204030204" pitchFamily="34" charset="0"/>
                        </a:rPr>
                        <a:t>3,725</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3,579</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-146</a:t>
                      </a:r>
                    </a:p>
                  </a:txBody>
                  <a:tcPr marL="7620" marR="7620" marT="7620" marB="0" anchor="ctr">
                    <a:noFill/>
                  </a:tcPr>
                </a:tc>
                <a:tc>
                  <a:txBody>
                    <a:bodyPr/>
                    <a:lstStyle/>
                    <a:p>
                      <a:pPr algn="ctr" fontAlgn="b"/>
                      <a:r>
                        <a:rPr lang="en-US" sz="1400" b="0" i="0" u="none" strike="noStrike" dirty="0">
                          <a:solidFill>
                            <a:srgbClr val="000000"/>
                          </a:solidFill>
                          <a:effectLst/>
                          <a:latin typeface="Calibri" panose="020F0502020204030204" pitchFamily="34" charset="0"/>
                        </a:rPr>
                        <a:t>5.1%</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-3.9%</a:t>
                      </a:r>
                    </a:p>
                  </a:txBody>
                  <a:tcPr marL="7620" marR="7620" marT="7620" marB="0" anchor="ctr">
                    <a:noFill/>
                  </a:tcPr>
                </a:tc>
                <a:extLst>
                  <a:ext uri="{0D108BD9-81ED-4DB2-BD59-A6C34878D82A}">
                    <a16:rowId xmlns:a16="http://schemas.microsoft.com/office/drawing/2014/main" val="2415979608"/>
                  </a:ext>
                </a:extLst>
              </a:tr>
              <a:tr h="235941">
                <a:tc>
                  <a:txBody>
                    <a:bodyPr/>
                    <a:lstStyle/>
                    <a:p>
                      <a:pPr algn="l" fontAlgn="b"/>
                      <a:r>
                        <a:rPr lang="en-US" sz="1400" b="1" i="0" u="none" strike="noStrike" cap="small" baseline="0">
                          <a:solidFill>
                            <a:srgbClr val="000000"/>
                          </a:solidFill>
                          <a:effectLst/>
                          <a:latin typeface="Calibri" panose="020F0502020204030204" pitchFamily="34" charset="0"/>
                        </a:rPr>
                        <a:t>Grant County (Silver City)</a:t>
                      </a:r>
                    </a:p>
                  </a:txBody>
                  <a:tcPr marL="7620" marR="7620" marT="7620" marB="0" anchor="b">
                    <a:noFill/>
                  </a:tcPr>
                </a:tc>
                <a:tc>
                  <a:txBody>
                    <a:bodyPr/>
                    <a:lstStyle/>
                    <a:p>
                      <a:pPr algn="ctr" fontAlgn="b"/>
                      <a:r>
                        <a:rPr lang="en-US" sz="1400" b="0" i="0" u="none" strike="noStrike">
                          <a:solidFill>
                            <a:srgbClr val="000000"/>
                          </a:solidFill>
                          <a:effectLst/>
                          <a:latin typeface="Calibri" panose="020F0502020204030204" pitchFamily="34" charset="0"/>
                        </a:rPr>
                        <a:t>29,514</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28,185</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-1,329</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-4.8%</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-4.5%</a:t>
                      </a:r>
                    </a:p>
                  </a:txBody>
                  <a:tcPr marL="7620" marR="7620" marT="7620" marB="0" anchor="ctr">
                    <a:noFill/>
                  </a:tcPr>
                </a:tc>
                <a:extLst>
                  <a:ext uri="{0D108BD9-81ED-4DB2-BD59-A6C34878D82A}">
                    <a16:rowId xmlns:a16="http://schemas.microsoft.com/office/drawing/2014/main" val="2086231690"/>
                  </a:ext>
                </a:extLst>
              </a:tr>
              <a:tr h="235941">
                <a:tc>
                  <a:txBody>
                    <a:bodyPr/>
                    <a:lstStyle/>
                    <a:p>
                      <a:pPr algn="l" fontAlgn="b"/>
                      <a:r>
                        <a:rPr lang="en-US" sz="1400" b="1" i="0" u="none" strike="noStrike" cap="small" baseline="0">
                          <a:solidFill>
                            <a:srgbClr val="000000"/>
                          </a:solidFill>
                          <a:effectLst/>
                          <a:latin typeface="Calibri" panose="020F0502020204030204" pitchFamily="34" charset="0"/>
                        </a:rPr>
                        <a:t>Guadalupe County (Santa Rosa)</a:t>
                      </a:r>
                    </a:p>
                  </a:txBody>
                  <a:tcPr marL="7620" marR="7620" marT="7620" marB="0" anchor="b">
                    <a:noFill/>
                  </a:tcPr>
                </a:tc>
                <a:tc>
                  <a:txBody>
                    <a:bodyPr/>
                    <a:lstStyle/>
                    <a:p>
                      <a:pPr algn="ctr" fontAlgn="b"/>
                      <a:r>
                        <a:rPr lang="en-US" sz="1400" b="0" i="0" u="none" strike="noStrike">
                          <a:solidFill>
                            <a:srgbClr val="000000"/>
                          </a:solidFill>
                          <a:effectLst/>
                          <a:latin typeface="Calibri" panose="020F0502020204030204" pitchFamily="34" charset="0"/>
                        </a:rPr>
                        <a:t>4,687</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4,452</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-235</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0.1%</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-5.0%</a:t>
                      </a:r>
                    </a:p>
                  </a:txBody>
                  <a:tcPr marL="7620" marR="7620" marT="7620" marB="0" anchor="ctr">
                    <a:noFill/>
                  </a:tcPr>
                </a:tc>
                <a:extLst>
                  <a:ext uri="{0D108BD9-81ED-4DB2-BD59-A6C34878D82A}">
                    <a16:rowId xmlns:a16="http://schemas.microsoft.com/office/drawing/2014/main" val="498907396"/>
                  </a:ext>
                </a:extLst>
              </a:tr>
              <a:tr h="235941">
                <a:tc>
                  <a:txBody>
                    <a:bodyPr/>
                    <a:lstStyle/>
                    <a:p>
                      <a:pPr algn="l" fontAlgn="b"/>
                      <a:r>
                        <a:rPr lang="en-US" sz="1400" b="1" i="0" u="none" strike="noStrike" cap="small" baseline="0">
                          <a:solidFill>
                            <a:srgbClr val="000000"/>
                          </a:solidFill>
                          <a:effectLst/>
                          <a:latin typeface="Calibri" panose="020F0502020204030204" pitchFamily="34" charset="0"/>
                        </a:rPr>
                        <a:t>Harding County (Roy)</a:t>
                      </a:r>
                    </a:p>
                  </a:txBody>
                  <a:tcPr marL="7620" marR="7620" marT="7620" marB="0" anchor="b">
                    <a:noFill/>
                  </a:tcPr>
                </a:tc>
                <a:tc>
                  <a:txBody>
                    <a:bodyPr/>
                    <a:lstStyle/>
                    <a:p>
                      <a:pPr algn="ctr" fontAlgn="b"/>
                      <a:r>
                        <a:rPr lang="en-US" sz="1400" b="0" i="0" u="none" strike="noStrike">
                          <a:solidFill>
                            <a:srgbClr val="000000"/>
                          </a:solidFill>
                          <a:effectLst/>
                          <a:latin typeface="Calibri" panose="020F0502020204030204" pitchFamily="34" charset="0"/>
                        </a:rPr>
                        <a:t>695</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657</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-38</a:t>
                      </a:r>
                    </a:p>
                  </a:txBody>
                  <a:tcPr marL="7620" marR="7620" marT="7620" marB="0" anchor="ctr">
                    <a:noFill/>
                  </a:tcPr>
                </a:tc>
                <a:tc>
                  <a:txBody>
                    <a:bodyPr/>
                    <a:lstStyle/>
                    <a:p>
                      <a:pPr algn="ctr" fontAlgn="b"/>
                      <a:r>
                        <a:rPr lang="en-US" sz="1400" b="0" i="0" u="none" strike="noStrike" dirty="0">
                          <a:solidFill>
                            <a:srgbClr val="000000"/>
                          </a:solidFill>
                          <a:effectLst/>
                          <a:latin typeface="Calibri" panose="020F0502020204030204" pitchFamily="34" charset="0"/>
                        </a:rPr>
                        <a:t>-14.2%</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-5.5%</a:t>
                      </a:r>
                    </a:p>
                  </a:txBody>
                  <a:tcPr marL="7620" marR="7620" marT="7620" marB="0" anchor="ctr">
                    <a:noFill/>
                  </a:tcPr>
                </a:tc>
                <a:extLst>
                  <a:ext uri="{0D108BD9-81ED-4DB2-BD59-A6C34878D82A}">
                    <a16:rowId xmlns:a16="http://schemas.microsoft.com/office/drawing/2014/main" val="1058279824"/>
                  </a:ext>
                </a:extLst>
              </a:tr>
              <a:tr h="235941">
                <a:tc>
                  <a:txBody>
                    <a:bodyPr/>
                    <a:lstStyle/>
                    <a:p>
                      <a:pPr algn="l" fontAlgn="b"/>
                      <a:r>
                        <a:rPr lang="en-US" sz="1400" b="1" i="0" u="none" strike="noStrike" cap="small" baseline="0" dirty="0">
                          <a:solidFill>
                            <a:srgbClr val="000000"/>
                          </a:solidFill>
                          <a:effectLst/>
                          <a:latin typeface="Calibri" panose="020F0502020204030204" pitchFamily="34" charset="0"/>
                        </a:rPr>
                        <a:t>San Juan County (Farmington)</a:t>
                      </a:r>
                    </a:p>
                  </a:txBody>
                  <a:tcPr marL="7620" marR="7620" marT="7620" marB="0" anchor="b">
                    <a:noFill/>
                  </a:tcPr>
                </a:tc>
                <a:tc>
                  <a:txBody>
                    <a:bodyPr/>
                    <a:lstStyle/>
                    <a:p>
                      <a:pPr algn="ctr" fontAlgn="b"/>
                      <a:r>
                        <a:rPr lang="en-US" sz="1400" b="0" i="0" u="none" strike="noStrike">
                          <a:solidFill>
                            <a:srgbClr val="000000"/>
                          </a:solidFill>
                          <a:effectLst/>
                          <a:latin typeface="Calibri" panose="020F0502020204030204" pitchFamily="34" charset="0"/>
                        </a:rPr>
                        <a:t>130,044</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121,661</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-8,383</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14.3%</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-6.4%</a:t>
                      </a:r>
                    </a:p>
                  </a:txBody>
                  <a:tcPr marL="7620" marR="7620" marT="7620" marB="0" anchor="ctr">
                    <a:noFill/>
                  </a:tcPr>
                </a:tc>
                <a:extLst>
                  <a:ext uri="{0D108BD9-81ED-4DB2-BD59-A6C34878D82A}">
                    <a16:rowId xmlns:a16="http://schemas.microsoft.com/office/drawing/2014/main" val="2322225712"/>
                  </a:ext>
                </a:extLst>
              </a:tr>
              <a:tr h="235941">
                <a:tc>
                  <a:txBody>
                    <a:bodyPr/>
                    <a:lstStyle/>
                    <a:p>
                      <a:pPr algn="l" fontAlgn="b"/>
                      <a:r>
                        <a:rPr lang="en-US" sz="1400" b="1" i="0" u="none" strike="noStrike" cap="small" baseline="0">
                          <a:solidFill>
                            <a:srgbClr val="000000"/>
                          </a:solidFill>
                          <a:effectLst/>
                          <a:latin typeface="Calibri" panose="020F0502020204030204" pitchFamily="34" charset="0"/>
                        </a:rPr>
                        <a:t>Socorro County (Socorro)</a:t>
                      </a:r>
                    </a:p>
                  </a:txBody>
                  <a:tcPr marL="7620" marR="7620" marT="7620" marB="0" anchor="b">
                    <a:noFill/>
                  </a:tcPr>
                </a:tc>
                <a:tc>
                  <a:txBody>
                    <a:bodyPr/>
                    <a:lstStyle/>
                    <a:p>
                      <a:pPr algn="ctr" fontAlgn="b"/>
                      <a:r>
                        <a:rPr lang="en-US" sz="1400" b="0" i="0" u="none" strike="noStrike">
                          <a:solidFill>
                            <a:srgbClr val="000000"/>
                          </a:solidFill>
                          <a:effectLst/>
                          <a:latin typeface="Calibri" panose="020F0502020204030204" pitchFamily="34" charset="0"/>
                        </a:rPr>
                        <a:t>17,866</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16,595</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-1,271</a:t>
                      </a:r>
                    </a:p>
                  </a:txBody>
                  <a:tcPr marL="7620" marR="7620" marT="7620" marB="0" anchor="ctr">
                    <a:noFill/>
                  </a:tcPr>
                </a:tc>
                <a:tc>
                  <a:txBody>
                    <a:bodyPr/>
                    <a:lstStyle/>
                    <a:p>
                      <a:pPr algn="ctr" fontAlgn="b"/>
                      <a:r>
                        <a:rPr lang="en-US" sz="1400" b="0" i="0" u="none" strike="noStrike" dirty="0">
                          <a:solidFill>
                            <a:srgbClr val="000000"/>
                          </a:solidFill>
                          <a:effectLst/>
                          <a:latin typeface="Calibri" panose="020F0502020204030204" pitchFamily="34" charset="0"/>
                        </a:rPr>
                        <a:t>-1.2%</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-7.1%</a:t>
                      </a:r>
                    </a:p>
                  </a:txBody>
                  <a:tcPr marL="7620" marR="7620" marT="7620" marB="0" anchor="ctr">
                    <a:noFill/>
                  </a:tcPr>
                </a:tc>
                <a:extLst>
                  <a:ext uri="{0D108BD9-81ED-4DB2-BD59-A6C34878D82A}">
                    <a16:rowId xmlns:a16="http://schemas.microsoft.com/office/drawing/2014/main" val="3231457555"/>
                  </a:ext>
                </a:extLst>
              </a:tr>
              <a:tr h="235941">
                <a:tc>
                  <a:txBody>
                    <a:bodyPr/>
                    <a:lstStyle/>
                    <a:p>
                      <a:pPr algn="l" fontAlgn="b"/>
                      <a:r>
                        <a:rPr lang="en-US" sz="1400" b="1" i="0" u="none" strike="noStrike" cap="small" baseline="0" dirty="0">
                          <a:solidFill>
                            <a:srgbClr val="000000"/>
                          </a:solidFill>
                          <a:effectLst/>
                          <a:latin typeface="Calibri" panose="020F0502020204030204" pitchFamily="34" charset="0"/>
                        </a:rPr>
                        <a:t>San Miguel County (Las Vegas)</a:t>
                      </a:r>
                    </a:p>
                  </a:txBody>
                  <a:tcPr marL="7620" marR="7620" marT="7620" marB="0" anchor="b">
                    <a:noFill/>
                  </a:tcPr>
                </a:tc>
                <a:tc>
                  <a:txBody>
                    <a:bodyPr/>
                    <a:lstStyle/>
                    <a:p>
                      <a:pPr algn="ctr" fontAlgn="b"/>
                      <a:r>
                        <a:rPr lang="en-US" sz="1400" b="0" i="0" u="none" strike="noStrike">
                          <a:solidFill>
                            <a:srgbClr val="000000"/>
                          </a:solidFill>
                          <a:effectLst/>
                          <a:latin typeface="Calibri" panose="020F0502020204030204" pitchFamily="34" charset="0"/>
                        </a:rPr>
                        <a:t>29,393</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27,201</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-2,192</a:t>
                      </a:r>
                    </a:p>
                  </a:txBody>
                  <a:tcPr marL="7620" marR="7620" marT="7620" marB="0" anchor="ctr">
                    <a:noFill/>
                  </a:tcPr>
                </a:tc>
                <a:tc>
                  <a:txBody>
                    <a:bodyPr/>
                    <a:lstStyle/>
                    <a:p>
                      <a:pPr algn="ctr" fontAlgn="b"/>
                      <a:r>
                        <a:rPr lang="en-US" sz="1400" b="0" i="0" u="none" strike="noStrike" dirty="0">
                          <a:solidFill>
                            <a:srgbClr val="000000"/>
                          </a:solidFill>
                          <a:effectLst/>
                          <a:latin typeface="Calibri" panose="020F0502020204030204" pitchFamily="34" charset="0"/>
                        </a:rPr>
                        <a:t>-2.4%</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-7.5%</a:t>
                      </a:r>
                    </a:p>
                  </a:txBody>
                  <a:tcPr marL="7620" marR="7620" marT="7620" marB="0" anchor="ctr">
                    <a:noFill/>
                  </a:tcPr>
                </a:tc>
                <a:extLst>
                  <a:ext uri="{0D108BD9-81ED-4DB2-BD59-A6C34878D82A}">
                    <a16:rowId xmlns:a16="http://schemas.microsoft.com/office/drawing/2014/main" val="2632513008"/>
                  </a:ext>
                </a:extLst>
              </a:tr>
              <a:tr h="235941">
                <a:tc>
                  <a:txBody>
                    <a:bodyPr/>
                    <a:lstStyle/>
                    <a:p>
                      <a:pPr algn="l" fontAlgn="b"/>
                      <a:r>
                        <a:rPr lang="en-US" sz="1400" b="1" i="0" u="none" strike="noStrike" cap="small" baseline="0">
                          <a:solidFill>
                            <a:srgbClr val="000000"/>
                          </a:solidFill>
                          <a:effectLst/>
                          <a:latin typeface="Calibri" panose="020F0502020204030204" pitchFamily="34" charset="0"/>
                        </a:rPr>
                        <a:t>Torrance County (Moriarty)</a:t>
                      </a:r>
                    </a:p>
                  </a:txBody>
                  <a:tcPr marL="7620" marR="7620" marT="7620" marB="0" anchor="b">
                    <a:noFill/>
                  </a:tcPr>
                </a:tc>
                <a:tc>
                  <a:txBody>
                    <a:bodyPr/>
                    <a:lstStyle/>
                    <a:p>
                      <a:pPr algn="ctr" fontAlgn="b"/>
                      <a:r>
                        <a:rPr lang="en-US" sz="1400" b="0" i="0" u="none" strike="noStrike">
                          <a:solidFill>
                            <a:srgbClr val="000000"/>
                          </a:solidFill>
                          <a:effectLst/>
                          <a:latin typeface="Calibri" panose="020F0502020204030204" pitchFamily="34" charset="0"/>
                        </a:rPr>
                        <a:t>16,383</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15,045</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-1,338</a:t>
                      </a:r>
                    </a:p>
                  </a:txBody>
                  <a:tcPr marL="7620" marR="7620" marT="7620" marB="0" anchor="ctr">
                    <a:noFill/>
                  </a:tcPr>
                </a:tc>
                <a:tc>
                  <a:txBody>
                    <a:bodyPr/>
                    <a:lstStyle/>
                    <a:p>
                      <a:pPr algn="ctr" fontAlgn="b"/>
                      <a:r>
                        <a:rPr lang="en-US" sz="1400" b="0" i="0" u="none" strike="noStrike" dirty="0">
                          <a:solidFill>
                            <a:srgbClr val="000000"/>
                          </a:solidFill>
                          <a:effectLst/>
                          <a:latin typeface="Calibri" panose="020F0502020204030204" pitchFamily="34" charset="0"/>
                        </a:rPr>
                        <a:t>-3.1%</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-8.2%</a:t>
                      </a:r>
                    </a:p>
                  </a:txBody>
                  <a:tcPr marL="7620" marR="7620" marT="7620" marB="0" anchor="ctr">
                    <a:noFill/>
                  </a:tcPr>
                </a:tc>
                <a:extLst>
                  <a:ext uri="{0D108BD9-81ED-4DB2-BD59-A6C34878D82A}">
                    <a16:rowId xmlns:a16="http://schemas.microsoft.com/office/drawing/2014/main" val="2717912611"/>
                  </a:ext>
                </a:extLst>
              </a:tr>
              <a:tr h="235941">
                <a:tc>
                  <a:txBody>
                    <a:bodyPr/>
                    <a:lstStyle/>
                    <a:p>
                      <a:pPr algn="l" fontAlgn="b"/>
                      <a:r>
                        <a:rPr lang="en-US" sz="1400" b="1" i="0" u="none" strike="noStrike" cap="small" baseline="0" dirty="0">
                          <a:solidFill>
                            <a:srgbClr val="000000"/>
                          </a:solidFill>
                          <a:effectLst/>
                          <a:latin typeface="Calibri" panose="020F0502020204030204" pitchFamily="34" charset="0"/>
                        </a:rPr>
                        <a:t>Colfax County (Raton)</a:t>
                      </a:r>
                    </a:p>
                  </a:txBody>
                  <a:tcPr marL="7620" marR="7620" marT="7620" marB="0" anchor="b">
                    <a:noFill/>
                  </a:tcPr>
                </a:tc>
                <a:tc>
                  <a:txBody>
                    <a:bodyPr/>
                    <a:lstStyle/>
                    <a:p>
                      <a:pPr algn="ctr" fontAlgn="b"/>
                      <a:r>
                        <a:rPr lang="en-US" sz="1400" b="0" i="0" u="none" strike="noStrike">
                          <a:solidFill>
                            <a:srgbClr val="000000"/>
                          </a:solidFill>
                          <a:effectLst/>
                          <a:latin typeface="Calibri" panose="020F0502020204030204" pitchFamily="34" charset="0"/>
                        </a:rPr>
                        <a:t>13,750</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12,387</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-1,363</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-3.1%</a:t>
                      </a:r>
                    </a:p>
                  </a:txBody>
                  <a:tcPr marL="7620" marR="7620" marT="7620" marB="0" anchor="ctr">
                    <a:noFill/>
                  </a:tcPr>
                </a:tc>
                <a:tc>
                  <a:txBody>
                    <a:bodyPr/>
                    <a:lstStyle/>
                    <a:p>
                      <a:pPr algn="ctr" fontAlgn="b"/>
                      <a:r>
                        <a:rPr lang="en-US" sz="1400" b="0" i="0" u="none" strike="noStrike" dirty="0">
                          <a:solidFill>
                            <a:srgbClr val="000000"/>
                          </a:solidFill>
                          <a:effectLst/>
                          <a:latin typeface="Calibri" panose="020F0502020204030204" pitchFamily="34" charset="0"/>
                        </a:rPr>
                        <a:t>-9.9%</a:t>
                      </a:r>
                    </a:p>
                  </a:txBody>
                  <a:tcPr marL="7620" marR="7620" marT="7620" marB="0" anchor="ctr">
                    <a:noFill/>
                  </a:tcPr>
                </a:tc>
                <a:extLst>
                  <a:ext uri="{0D108BD9-81ED-4DB2-BD59-A6C34878D82A}">
                    <a16:rowId xmlns:a16="http://schemas.microsoft.com/office/drawing/2014/main" val="1150943561"/>
                  </a:ext>
                </a:extLst>
              </a:tr>
              <a:tr h="235941">
                <a:tc>
                  <a:txBody>
                    <a:bodyPr/>
                    <a:lstStyle/>
                    <a:p>
                      <a:pPr algn="l" fontAlgn="b"/>
                      <a:r>
                        <a:rPr lang="en-US" sz="1400" b="1" i="0" u="none" strike="noStrike" cap="small" baseline="0" dirty="0">
                          <a:solidFill>
                            <a:srgbClr val="000000"/>
                          </a:solidFill>
                          <a:effectLst/>
                          <a:latin typeface="Calibri" panose="020F0502020204030204" pitchFamily="34" charset="0"/>
                        </a:rPr>
                        <a:t>Union County (Clayton)</a:t>
                      </a:r>
                    </a:p>
                  </a:txBody>
                  <a:tcPr marL="7620" marR="7620" marT="7620" marB="0" anchor="b">
                    <a:noFill/>
                  </a:tcPr>
                </a:tc>
                <a:tc>
                  <a:txBody>
                    <a:bodyPr/>
                    <a:lstStyle/>
                    <a:p>
                      <a:pPr algn="ctr" fontAlgn="b"/>
                      <a:r>
                        <a:rPr lang="en-US" sz="1400" b="0" i="0" u="none" strike="noStrike">
                          <a:solidFill>
                            <a:srgbClr val="000000"/>
                          </a:solidFill>
                          <a:effectLst/>
                          <a:latin typeface="Calibri" panose="020F0502020204030204" pitchFamily="34" charset="0"/>
                        </a:rPr>
                        <a:t>4,549</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4,079</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-470</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9.0%</a:t>
                      </a:r>
                    </a:p>
                  </a:txBody>
                  <a:tcPr marL="7620" marR="7620" marT="7620" marB="0" anchor="ctr">
                    <a:noFill/>
                  </a:tcPr>
                </a:tc>
                <a:tc>
                  <a:txBody>
                    <a:bodyPr/>
                    <a:lstStyle/>
                    <a:p>
                      <a:pPr algn="ctr" fontAlgn="b"/>
                      <a:r>
                        <a:rPr lang="en-US" sz="1400" b="0" i="0" u="none" strike="noStrike" dirty="0">
                          <a:solidFill>
                            <a:srgbClr val="000000"/>
                          </a:solidFill>
                          <a:effectLst/>
                          <a:latin typeface="Calibri" panose="020F0502020204030204" pitchFamily="34" charset="0"/>
                        </a:rPr>
                        <a:t>-10.3%</a:t>
                      </a:r>
                    </a:p>
                  </a:txBody>
                  <a:tcPr marL="7620" marR="7620" marT="7620" marB="0" anchor="ctr">
                    <a:noFill/>
                  </a:tcPr>
                </a:tc>
                <a:extLst>
                  <a:ext uri="{0D108BD9-81ED-4DB2-BD59-A6C34878D82A}">
                    <a16:rowId xmlns:a16="http://schemas.microsoft.com/office/drawing/2014/main" val="568057912"/>
                  </a:ext>
                </a:extLst>
              </a:tr>
              <a:tr h="235941">
                <a:tc>
                  <a:txBody>
                    <a:bodyPr/>
                    <a:lstStyle/>
                    <a:p>
                      <a:pPr algn="l" fontAlgn="b"/>
                      <a:r>
                        <a:rPr lang="en-US" sz="1400" b="1" i="0" u="none" strike="noStrike" cap="small" baseline="0" dirty="0">
                          <a:solidFill>
                            <a:srgbClr val="000000"/>
                          </a:solidFill>
                          <a:effectLst/>
                          <a:latin typeface="Calibri" panose="020F0502020204030204" pitchFamily="34" charset="0"/>
                        </a:rPr>
                        <a:t>Mora County (Wagon Mound)</a:t>
                      </a:r>
                    </a:p>
                  </a:txBody>
                  <a:tcPr marL="7620" marR="7620" marT="7620" marB="0" anchor="b">
                    <a:noFill/>
                  </a:tcPr>
                </a:tc>
                <a:tc>
                  <a:txBody>
                    <a:bodyPr/>
                    <a:lstStyle/>
                    <a:p>
                      <a:pPr algn="ctr" fontAlgn="b"/>
                      <a:r>
                        <a:rPr lang="en-US" sz="1400" b="0" i="0" u="none" strike="noStrike">
                          <a:solidFill>
                            <a:srgbClr val="000000"/>
                          </a:solidFill>
                          <a:effectLst/>
                          <a:latin typeface="Calibri" panose="020F0502020204030204" pitchFamily="34" charset="0"/>
                        </a:rPr>
                        <a:t>4,881</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4,189</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-692</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-5.8%</a:t>
                      </a:r>
                    </a:p>
                  </a:txBody>
                  <a:tcPr marL="7620" marR="7620" marT="7620" marB="0" anchor="ctr">
                    <a:noFill/>
                  </a:tcPr>
                </a:tc>
                <a:tc>
                  <a:txBody>
                    <a:bodyPr/>
                    <a:lstStyle/>
                    <a:p>
                      <a:pPr algn="ctr" fontAlgn="b"/>
                      <a:r>
                        <a:rPr lang="en-US" sz="1400" b="0" i="0" u="none" strike="noStrike" dirty="0">
                          <a:solidFill>
                            <a:srgbClr val="000000"/>
                          </a:solidFill>
                          <a:effectLst/>
                          <a:latin typeface="Calibri" panose="020F0502020204030204" pitchFamily="34" charset="0"/>
                        </a:rPr>
                        <a:t>-14.2%</a:t>
                      </a:r>
                    </a:p>
                  </a:txBody>
                  <a:tcPr marL="7620" marR="7620" marT="7620" marB="0" anchor="ctr">
                    <a:noFill/>
                  </a:tcPr>
                </a:tc>
                <a:extLst>
                  <a:ext uri="{0D108BD9-81ED-4DB2-BD59-A6C34878D82A}">
                    <a16:rowId xmlns:a16="http://schemas.microsoft.com/office/drawing/2014/main" val="2956113875"/>
                  </a:ext>
                </a:extLst>
              </a:tr>
              <a:tr h="235941">
                <a:tc>
                  <a:txBody>
                    <a:bodyPr/>
                    <a:lstStyle/>
                    <a:p>
                      <a:pPr algn="l" fontAlgn="b"/>
                      <a:r>
                        <a:rPr lang="en-US" sz="1400" b="1" i="0" u="none" strike="noStrike" cap="small" baseline="0" dirty="0">
                          <a:solidFill>
                            <a:srgbClr val="000000"/>
                          </a:solidFill>
                          <a:effectLst/>
                          <a:latin typeface="Calibri" panose="020F0502020204030204" pitchFamily="34" charset="0"/>
                        </a:rPr>
                        <a:t>Hidalgo County (Lordsburg)</a:t>
                      </a:r>
                    </a:p>
                  </a:txBody>
                  <a:tcPr marL="7620" marR="7620" marT="7620" marB="0" anchor="b">
                    <a:noFill/>
                  </a:tcPr>
                </a:tc>
                <a:tc>
                  <a:txBody>
                    <a:bodyPr/>
                    <a:lstStyle/>
                    <a:p>
                      <a:pPr algn="ctr" fontAlgn="b"/>
                      <a:r>
                        <a:rPr lang="en-US" sz="1400" b="0" i="0" u="none" strike="noStrike">
                          <a:solidFill>
                            <a:srgbClr val="000000"/>
                          </a:solidFill>
                          <a:effectLst/>
                          <a:latin typeface="Calibri" panose="020F0502020204030204" pitchFamily="34" charset="0"/>
                        </a:rPr>
                        <a:t>4,894</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4,178</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-716</a:t>
                      </a:r>
                    </a:p>
                  </a:txBody>
                  <a:tcPr marL="7620" marR="7620" marT="7620" marB="0" anchor="ctr">
                    <a:noFill/>
                  </a:tcPr>
                </a:tc>
                <a:tc>
                  <a:txBody>
                    <a:bodyPr/>
                    <a:lstStyle/>
                    <a:p>
                      <a:pPr algn="ctr" fontAlgn="b"/>
                      <a:r>
                        <a:rPr lang="en-US" sz="1400" b="0" i="0" u="none" strike="noStrike">
                          <a:solidFill>
                            <a:srgbClr val="000000"/>
                          </a:solidFill>
                          <a:effectLst/>
                          <a:latin typeface="Calibri" panose="020F0502020204030204" pitchFamily="34" charset="0"/>
                        </a:rPr>
                        <a:t>-17.5%</a:t>
                      </a:r>
                    </a:p>
                  </a:txBody>
                  <a:tcPr marL="7620" marR="7620" marT="7620" marB="0" anchor="ctr">
                    <a:noFill/>
                  </a:tcPr>
                </a:tc>
                <a:tc>
                  <a:txBody>
                    <a:bodyPr/>
                    <a:lstStyle/>
                    <a:p>
                      <a:pPr algn="ctr" fontAlgn="b"/>
                      <a:r>
                        <a:rPr lang="en-US" sz="1400" b="0" i="0" u="none" strike="noStrike" dirty="0">
                          <a:solidFill>
                            <a:srgbClr val="000000"/>
                          </a:solidFill>
                          <a:effectLst/>
                          <a:latin typeface="Calibri" panose="020F0502020204030204" pitchFamily="34" charset="0"/>
                        </a:rPr>
                        <a:t>-14.6%</a:t>
                      </a:r>
                    </a:p>
                  </a:txBody>
                  <a:tcPr marL="7620" marR="7620" marT="7620" marB="0" anchor="ctr">
                    <a:noFill/>
                  </a:tcPr>
                </a:tc>
                <a:extLst>
                  <a:ext uri="{0D108BD9-81ED-4DB2-BD59-A6C34878D82A}">
                    <a16:rowId xmlns:a16="http://schemas.microsoft.com/office/drawing/2014/main" val="3696030291"/>
                  </a:ext>
                </a:extLst>
              </a:tr>
              <a:tr h="235941">
                <a:tc>
                  <a:txBody>
                    <a:bodyPr/>
                    <a:lstStyle/>
                    <a:p>
                      <a:pPr algn="l" fontAlgn="b"/>
                      <a:r>
                        <a:rPr lang="en-US" sz="1400" b="1" i="0" u="none" strike="noStrike" cap="small" baseline="0" dirty="0">
                          <a:solidFill>
                            <a:srgbClr val="000000"/>
                          </a:solidFill>
                          <a:effectLst/>
                          <a:latin typeface="Calibri" panose="020F0502020204030204" pitchFamily="34" charset="0"/>
                        </a:rPr>
                        <a:t>De Baca County (Fort Sumner)</a:t>
                      </a:r>
                    </a:p>
                  </a:txBody>
                  <a:tcPr marL="7620" marR="7620" marT="7620" marB="0" anchor="b">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2,022</a:t>
                      </a: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1,698</a:t>
                      </a: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-324</a:t>
                      </a: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-9.7%</a:t>
                      </a: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-16.0%</a:t>
                      </a:r>
                    </a:p>
                  </a:txBody>
                  <a:tcPr marL="7620" marR="7620" marT="7620"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3796668"/>
                  </a:ext>
                </a:extLst>
              </a:tr>
              <a:tr h="151971">
                <a:tc>
                  <a:txBody>
                    <a:bodyPr/>
                    <a:lstStyle/>
                    <a:p>
                      <a:pPr algn="l" fontAlgn="b"/>
                      <a:r>
                        <a:rPr lang="en-US" sz="1400" b="1" i="0" u="none" strike="noStrike" dirty="0">
                          <a:solidFill>
                            <a:srgbClr val="000000"/>
                          </a:solidFill>
                          <a:effectLst/>
                          <a:latin typeface="Calibri" panose="020F0502020204030204" pitchFamily="34" charset="0"/>
                        </a:rPr>
                        <a:t>New Mexico</a:t>
                      </a:r>
                    </a:p>
                  </a:txBody>
                  <a:tcPr marL="7620" marR="7620" marT="762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1" i="0" u="none" strike="noStrike">
                          <a:solidFill>
                            <a:srgbClr val="000000"/>
                          </a:solidFill>
                          <a:effectLst/>
                          <a:latin typeface="Calibri" panose="020F0502020204030204" pitchFamily="34" charset="0"/>
                        </a:rPr>
                        <a:t>2,059,179</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1" i="0" u="none" strike="noStrike">
                          <a:solidFill>
                            <a:srgbClr val="000000"/>
                          </a:solidFill>
                          <a:effectLst/>
                          <a:latin typeface="Calibri" panose="020F0502020204030204" pitchFamily="34" charset="0"/>
                        </a:rPr>
                        <a:t>2,117,522</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1" i="0" u="none" strike="noStrike">
                          <a:solidFill>
                            <a:srgbClr val="000000"/>
                          </a:solidFill>
                          <a:effectLst/>
                          <a:latin typeface="Calibri" panose="020F0502020204030204" pitchFamily="34" charset="0"/>
                        </a:rPr>
                        <a:t>58,343</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1" i="0" u="none" strike="noStrike">
                          <a:solidFill>
                            <a:srgbClr val="000000"/>
                          </a:solidFill>
                          <a:effectLst/>
                          <a:latin typeface="Calibri" panose="020F0502020204030204" pitchFamily="34" charset="0"/>
                        </a:rPr>
                        <a:t>13.2%</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2.8%</a:t>
                      </a: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32981105"/>
                  </a:ext>
                </a:extLst>
              </a:tr>
            </a:tbl>
          </a:graphicData>
        </a:graphic>
      </p:graphicFrame>
      <p:sp>
        <p:nvSpPr>
          <p:cNvPr id="5" name="TextBox 4">
            <a:extLst>
              <a:ext uri="{FF2B5EF4-FFF2-40B4-BE49-F238E27FC236}">
                <a16:creationId xmlns:a16="http://schemas.microsoft.com/office/drawing/2014/main" id="{ED51114D-D8DD-424D-8436-3C07073C355F}"/>
              </a:ext>
            </a:extLst>
          </p:cNvPr>
          <p:cNvSpPr txBox="1">
            <a:spLocks noChangeArrowheads="1"/>
          </p:cNvSpPr>
          <p:nvPr/>
        </p:nvSpPr>
        <p:spPr>
          <a:xfrm>
            <a:off x="0" y="0"/>
            <a:ext cx="9144000" cy="914400"/>
          </a:xfrm>
          <a:prstGeom prst="rect">
            <a:avLst/>
          </a:prstGeom>
          <a:solidFill>
            <a:schemeClr val="accent4">
              <a:lumMod val="40000"/>
              <a:lumOff val="60000"/>
            </a:schemeClr>
          </a:solidFill>
          <a:ln w="57150">
            <a:solidFill>
              <a:schemeClr val="tx1"/>
            </a:solidFill>
          </a:ln>
        </p:spPr>
        <p:txBody>
          <a:bodyPr vert="horz" lIns="91440" tIns="45720" rIns="91440" bIns="45720" rtlCol="0" anchor="ctr">
            <a:normAutofit fontScale="850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en-US" sz="4600" b="1" cap="small" dirty="0">
                <a:latin typeface="Cambria" panose="02040503050406030204" pitchFamily="18" charset="0"/>
                <a:ea typeface="Cambria" panose="02040503050406030204" pitchFamily="18" charset="0"/>
              </a:rPr>
              <a:t>NM Counties Population Change</a:t>
            </a:r>
          </a:p>
          <a:p>
            <a:pPr algn="ctr"/>
            <a:r>
              <a:rPr lang="en-US" altLang="en-US" sz="2900" b="1" cap="small" dirty="0">
                <a:latin typeface="Cambria" panose="02040503050406030204" pitchFamily="18" charset="0"/>
                <a:ea typeface="Cambria" panose="02040503050406030204" pitchFamily="18" charset="0"/>
              </a:rPr>
              <a:t>2000 to 2010 and 2010 to 2020 </a:t>
            </a:r>
            <a:r>
              <a:rPr lang="en-US" altLang="en-US" sz="1900" b="1" cap="small" dirty="0">
                <a:latin typeface="Cambria" panose="02040503050406030204" pitchFamily="18" charset="0"/>
                <a:ea typeface="Cambria" panose="02040503050406030204" pitchFamily="18" charset="0"/>
              </a:rPr>
              <a:t>(cont.) </a:t>
            </a:r>
          </a:p>
        </p:txBody>
      </p:sp>
      <p:sp>
        <p:nvSpPr>
          <p:cNvPr id="6" name="TextBox 5">
            <a:extLst>
              <a:ext uri="{FF2B5EF4-FFF2-40B4-BE49-F238E27FC236}">
                <a16:creationId xmlns:a16="http://schemas.microsoft.com/office/drawing/2014/main" id="{92B947AC-53F7-4D39-B333-BA36CFD6EA52}"/>
              </a:ext>
            </a:extLst>
          </p:cNvPr>
          <p:cNvSpPr txBox="1"/>
          <p:nvPr/>
        </p:nvSpPr>
        <p:spPr>
          <a:xfrm>
            <a:off x="0" y="914397"/>
            <a:ext cx="9050694" cy="276999"/>
          </a:xfrm>
          <a:prstGeom prst="rect">
            <a:avLst/>
          </a:prstGeom>
          <a:noFill/>
        </p:spPr>
        <p:txBody>
          <a:bodyPr wrap="square" rtlCol="0">
            <a:spAutoFit/>
          </a:bodyPr>
          <a:lstStyle/>
          <a:p>
            <a:pPr algn="ctr"/>
            <a:r>
              <a:rPr lang="en-US" sz="1200" i="1" cap="small" dirty="0"/>
              <a:t>Counties that have experienced </a:t>
            </a:r>
            <a:r>
              <a:rPr lang="en-US" sz="1200" b="1" i="1" cap="small" dirty="0"/>
              <a:t>population decline</a:t>
            </a:r>
            <a:endParaRPr lang="en-US" sz="1200" i="1" cap="small" dirty="0"/>
          </a:p>
        </p:txBody>
      </p:sp>
      <p:sp>
        <p:nvSpPr>
          <p:cNvPr id="7" name="Slide Number Placeholder 3">
            <a:extLst>
              <a:ext uri="{FF2B5EF4-FFF2-40B4-BE49-F238E27FC236}">
                <a16:creationId xmlns:a16="http://schemas.microsoft.com/office/drawing/2014/main" id="{16EE9613-3CD2-423E-A326-CD003843F37D}"/>
              </a:ext>
            </a:extLst>
          </p:cNvPr>
          <p:cNvSpPr txBox="1">
            <a:spLocks noGrp="1"/>
          </p:cNvSpPr>
          <p:nvPr/>
        </p:nvSpPr>
        <p:spPr bwMode="auto">
          <a:xfrm>
            <a:off x="7238999" y="6410131"/>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eaLnBrk="1" hangingPunct="1"/>
            <a:fld id="{49E0E79D-830B-4EC0-8EB9-072F2F8CAD87}" type="slidenum">
              <a:rPr lang="en-US" altLang="en-US" sz="1200">
                <a:latin typeface="Arial" panose="020B0604020202020204" pitchFamily="34" charset="0"/>
              </a:rPr>
              <a:pPr algn="r" eaLnBrk="1" hangingPunct="1"/>
              <a:t>7</a:t>
            </a:fld>
            <a:endParaRPr lang="en-US" altLang="en-US" sz="1200" dirty="0">
              <a:latin typeface="Arial" panose="020B0604020202020204" pitchFamily="34" charset="0"/>
            </a:endParaRPr>
          </a:p>
        </p:txBody>
      </p:sp>
    </p:spTree>
    <p:extLst>
      <p:ext uri="{BB962C8B-B14F-4D97-AF65-F5344CB8AC3E}">
        <p14:creationId xmlns:p14="http://schemas.microsoft.com/office/powerpoint/2010/main" val="428364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59BAA70-90B7-4D7D-BE64-91980C17F2EB}"/>
              </a:ext>
            </a:extLst>
          </p:cNvPr>
          <p:cNvGraphicFramePr>
            <a:graphicFrameLocks noGrp="1"/>
          </p:cNvGraphicFramePr>
          <p:nvPr>
            <p:extLst>
              <p:ext uri="{D42A27DB-BD31-4B8C-83A1-F6EECF244321}">
                <p14:modId xmlns:p14="http://schemas.microsoft.com/office/powerpoint/2010/main" val="3928586777"/>
              </p:ext>
            </p:extLst>
          </p:nvPr>
        </p:nvGraphicFramePr>
        <p:xfrm>
          <a:off x="165618" y="985870"/>
          <a:ext cx="8812763" cy="5414930"/>
        </p:xfrm>
        <a:graphic>
          <a:graphicData uri="http://schemas.openxmlformats.org/drawingml/2006/table">
            <a:tbl>
              <a:tblPr firstRow="1" firstCol="1" lastRow="1" lastCol="1" bandRow="1" bandCol="1">
                <a:tableStyleId>{5C22544A-7EE6-4342-B048-85BDC9FD1C3A}</a:tableStyleId>
              </a:tblPr>
              <a:tblGrid>
                <a:gridCol w="2713242">
                  <a:extLst>
                    <a:ext uri="{9D8B030D-6E8A-4147-A177-3AD203B41FA5}">
                      <a16:colId xmlns:a16="http://schemas.microsoft.com/office/drawing/2014/main" val="1383498108"/>
                    </a:ext>
                  </a:extLst>
                </a:gridCol>
                <a:gridCol w="1184987">
                  <a:extLst>
                    <a:ext uri="{9D8B030D-6E8A-4147-A177-3AD203B41FA5}">
                      <a16:colId xmlns:a16="http://schemas.microsoft.com/office/drawing/2014/main" val="554842907"/>
                    </a:ext>
                  </a:extLst>
                </a:gridCol>
                <a:gridCol w="1314028">
                  <a:extLst>
                    <a:ext uri="{9D8B030D-6E8A-4147-A177-3AD203B41FA5}">
                      <a16:colId xmlns:a16="http://schemas.microsoft.com/office/drawing/2014/main" val="1774454959"/>
                    </a:ext>
                  </a:extLst>
                </a:gridCol>
                <a:gridCol w="1314028">
                  <a:extLst>
                    <a:ext uri="{9D8B030D-6E8A-4147-A177-3AD203B41FA5}">
                      <a16:colId xmlns:a16="http://schemas.microsoft.com/office/drawing/2014/main" val="2156450294"/>
                    </a:ext>
                  </a:extLst>
                </a:gridCol>
                <a:gridCol w="1149563">
                  <a:extLst>
                    <a:ext uri="{9D8B030D-6E8A-4147-A177-3AD203B41FA5}">
                      <a16:colId xmlns:a16="http://schemas.microsoft.com/office/drawing/2014/main" val="2774837433"/>
                    </a:ext>
                  </a:extLst>
                </a:gridCol>
                <a:gridCol w="1136915">
                  <a:extLst>
                    <a:ext uri="{9D8B030D-6E8A-4147-A177-3AD203B41FA5}">
                      <a16:colId xmlns:a16="http://schemas.microsoft.com/office/drawing/2014/main" val="40134006"/>
                    </a:ext>
                  </a:extLst>
                </a:gridCol>
              </a:tblGrid>
              <a:tr h="679901">
                <a:tc>
                  <a:txBody>
                    <a:bodyPr/>
                    <a:lstStyle/>
                    <a:p>
                      <a:pPr marL="0" marR="0" algn="l">
                        <a:spcBef>
                          <a:spcPts val="0"/>
                        </a:spcBef>
                        <a:spcAft>
                          <a:spcPts val="0"/>
                        </a:spcAft>
                      </a:pPr>
                      <a:r>
                        <a:rPr lang="en-US" sz="1000" cap="small" dirty="0">
                          <a:solidFill>
                            <a:schemeClr val="tx1"/>
                          </a:solidFill>
                          <a:effectLst/>
                          <a:latin typeface="+mn-lt"/>
                          <a:ea typeface="Cambria" panose="02040503050406030204" pitchFamily="18" charset="0"/>
                        </a:rPr>
                        <a:t>County (Largest City)</a:t>
                      </a:r>
                      <a:endParaRPr lang="en-US" sz="1000" dirty="0">
                        <a:solidFill>
                          <a:schemeClr val="tx1"/>
                        </a:solidFill>
                        <a:effectLst/>
                        <a:latin typeface="+mn-lt"/>
                        <a:ea typeface="Cambria" panose="02040503050406030204" pitchFamily="18" charset="0"/>
                        <a:cs typeface="Times New Roman" panose="02020603050405020304" pitchFamily="18" charset="0"/>
                      </a:endParaRPr>
                    </a:p>
                  </a:txBody>
                  <a:tcPr marL="0" marR="0" marT="0" marB="0" anchor="b">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00" cap="small" dirty="0">
                          <a:solidFill>
                            <a:schemeClr val="tx1"/>
                          </a:solidFill>
                          <a:effectLst/>
                          <a:latin typeface="+mn-lt"/>
                          <a:ea typeface="Cambria" panose="02040503050406030204" pitchFamily="18" charset="0"/>
                        </a:rPr>
                        <a:t>2010</a:t>
                      </a:r>
                      <a:endParaRPr lang="en-US" sz="1000" dirty="0">
                        <a:solidFill>
                          <a:schemeClr val="tx1"/>
                        </a:solidFill>
                        <a:effectLst/>
                        <a:latin typeface="+mn-lt"/>
                        <a:ea typeface="Cambria" panose="02040503050406030204" pitchFamily="18" charset="0"/>
                      </a:endParaRPr>
                    </a:p>
                    <a:p>
                      <a:pPr marL="0" marR="0" algn="ctr">
                        <a:spcBef>
                          <a:spcPts val="0"/>
                        </a:spcBef>
                        <a:spcAft>
                          <a:spcPts val="0"/>
                        </a:spcAft>
                      </a:pPr>
                      <a:r>
                        <a:rPr lang="en-US" sz="1000" cap="small" dirty="0">
                          <a:solidFill>
                            <a:schemeClr val="tx1"/>
                          </a:solidFill>
                          <a:effectLst/>
                          <a:latin typeface="+mn-lt"/>
                          <a:ea typeface="Cambria" panose="02040503050406030204" pitchFamily="18" charset="0"/>
                        </a:rPr>
                        <a:t>Population</a:t>
                      </a:r>
                      <a:endParaRPr lang="en-US" sz="1000" dirty="0">
                        <a:solidFill>
                          <a:schemeClr val="tx1"/>
                        </a:solidFill>
                        <a:effectLst/>
                        <a:latin typeface="+mn-lt"/>
                        <a:ea typeface="Cambria" panose="02040503050406030204" pitchFamily="18" charset="0"/>
                        <a:cs typeface="Times New Roman" panose="02020603050405020304" pitchFamily="18" charset="0"/>
                      </a:endParaRPr>
                    </a:p>
                  </a:txBody>
                  <a:tcPr marL="0" marR="0" marT="0" marB="0" anchor="b">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00" cap="small" dirty="0">
                          <a:solidFill>
                            <a:schemeClr val="tx1"/>
                          </a:solidFill>
                          <a:effectLst/>
                          <a:latin typeface="+mn-lt"/>
                          <a:ea typeface="Cambria" panose="02040503050406030204" pitchFamily="18" charset="0"/>
                        </a:rPr>
                        <a:t>2020</a:t>
                      </a:r>
                      <a:endParaRPr lang="en-US" sz="1000" dirty="0">
                        <a:solidFill>
                          <a:schemeClr val="tx1"/>
                        </a:solidFill>
                        <a:effectLst/>
                        <a:latin typeface="+mn-lt"/>
                        <a:ea typeface="Cambria" panose="02040503050406030204" pitchFamily="18" charset="0"/>
                      </a:endParaRPr>
                    </a:p>
                    <a:p>
                      <a:pPr marL="0" marR="0" algn="ctr">
                        <a:spcBef>
                          <a:spcPts val="0"/>
                        </a:spcBef>
                        <a:spcAft>
                          <a:spcPts val="0"/>
                        </a:spcAft>
                      </a:pPr>
                      <a:r>
                        <a:rPr lang="en-US" sz="1000" cap="small">
                          <a:solidFill>
                            <a:schemeClr val="tx1"/>
                          </a:solidFill>
                          <a:effectLst/>
                          <a:latin typeface="+mn-lt"/>
                          <a:ea typeface="Cambria" panose="02040503050406030204" pitchFamily="18" charset="0"/>
                        </a:rPr>
                        <a:t>Population</a:t>
                      </a:r>
                      <a:endParaRPr lang="en-US" sz="1000" dirty="0">
                        <a:solidFill>
                          <a:schemeClr val="tx1"/>
                        </a:solidFill>
                        <a:effectLst/>
                        <a:latin typeface="+mn-lt"/>
                        <a:ea typeface="Cambria" panose="02040503050406030204" pitchFamily="18" charset="0"/>
                        <a:cs typeface="Times New Roman" panose="02020603050405020304" pitchFamily="18" charset="0"/>
                      </a:endParaRPr>
                    </a:p>
                  </a:txBody>
                  <a:tcPr marL="0" marR="0" marT="0" marB="0" anchor="b">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00" cap="small" dirty="0">
                          <a:solidFill>
                            <a:schemeClr val="tx1"/>
                          </a:solidFill>
                          <a:effectLst/>
                          <a:latin typeface="+mn-lt"/>
                          <a:ea typeface="Cambria" panose="02040503050406030204" pitchFamily="18" charset="0"/>
                        </a:rPr>
                        <a:t>Population </a:t>
                      </a:r>
                      <a:endParaRPr lang="en-US" sz="1000" dirty="0">
                        <a:solidFill>
                          <a:schemeClr val="tx1"/>
                        </a:solidFill>
                        <a:effectLst/>
                        <a:latin typeface="+mn-lt"/>
                        <a:ea typeface="Cambria" panose="02040503050406030204" pitchFamily="18" charset="0"/>
                      </a:endParaRPr>
                    </a:p>
                    <a:p>
                      <a:pPr marL="0" marR="0" algn="ctr">
                        <a:spcBef>
                          <a:spcPts val="0"/>
                        </a:spcBef>
                        <a:spcAft>
                          <a:spcPts val="0"/>
                        </a:spcAft>
                      </a:pPr>
                      <a:r>
                        <a:rPr lang="en-US" sz="1000" cap="small" dirty="0">
                          <a:solidFill>
                            <a:schemeClr val="tx1"/>
                          </a:solidFill>
                          <a:effectLst/>
                          <a:latin typeface="+mn-lt"/>
                          <a:ea typeface="Cambria" panose="02040503050406030204" pitchFamily="18" charset="0"/>
                        </a:rPr>
                        <a:t>Change</a:t>
                      </a:r>
                      <a:endParaRPr lang="en-US" sz="1000" dirty="0">
                        <a:solidFill>
                          <a:schemeClr val="tx1"/>
                        </a:solidFill>
                        <a:effectLst/>
                        <a:latin typeface="+mn-lt"/>
                        <a:ea typeface="Cambria" panose="02040503050406030204" pitchFamily="18" charset="0"/>
                      </a:endParaRPr>
                    </a:p>
                    <a:p>
                      <a:pPr marL="0" marR="0" algn="ctr">
                        <a:spcBef>
                          <a:spcPts val="0"/>
                        </a:spcBef>
                        <a:spcAft>
                          <a:spcPts val="0"/>
                        </a:spcAft>
                      </a:pPr>
                      <a:r>
                        <a:rPr lang="en-US" sz="1000" cap="small" dirty="0">
                          <a:solidFill>
                            <a:schemeClr val="tx1"/>
                          </a:solidFill>
                          <a:effectLst/>
                          <a:latin typeface="+mn-lt"/>
                          <a:ea typeface="Cambria" panose="02040503050406030204" pitchFamily="18" charset="0"/>
                        </a:rPr>
                        <a:t>2010-2020</a:t>
                      </a:r>
                      <a:endParaRPr lang="en-US" sz="1000" dirty="0">
                        <a:solidFill>
                          <a:schemeClr val="tx1"/>
                        </a:solidFill>
                        <a:effectLst/>
                        <a:latin typeface="+mn-lt"/>
                        <a:ea typeface="Cambria" panose="02040503050406030204" pitchFamily="18" charset="0"/>
                        <a:cs typeface="Times New Roman" panose="02020603050405020304" pitchFamily="18" charset="0"/>
                      </a:endParaRPr>
                    </a:p>
                  </a:txBody>
                  <a:tcPr marL="0" marR="0" marT="0" marB="0" anchor="b">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00" cap="small" dirty="0">
                          <a:solidFill>
                            <a:schemeClr val="tx1"/>
                          </a:solidFill>
                          <a:effectLst/>
                          <a:latin typeface="+mn-lt"/>
                          <a:ea typeface="Cambria" panose="02040503050406030204" pitchFamily="18" charset="0"/>
                        </a:rPr>
                        <a:t>% Population </a:t>
                      </a:r>
                    </a:p>
                    <a:p>
                      <a:pPr marL="0" marR="0" algn="ctr">
                        <a:spcBef>
                          <a:spcPts val="0"/>
                        </a:spcBef>
                        <a:spcAft>
                          <a:spcPts val="0"/>
                        </a:spcAft>
                      </a:pPr>
                      <a:r>
                        <a:rPr lang="en-US" sz="1000" cap="small" dirty="0">
                          <a:solidFill>
                            <a:schemeClr val="tx1"/>
                          </a:solidFill>
                          <a:effectLst/>
                          <a:latin typeface="+mn-lt"/>
                          <a:ea typeface="Cambria" panose="02040503050406030204" pitchFamily="18" charset="0"/>
                        </a:rPr>
                        <a:t>Change</a:t>
                      </a:r>
                      <a:endParaRPr lang="en-US" sz="1000" dirty="0">
                        <a:solidFill>
                          <a:schemeClr val="tx1"/>
                        </a:solidFill>
                        <a:effectLst/>
                        <a:latin typeface="+mn-lt"/>
                        <a:ea typeface="Cambria" panose="02040503050406030204" pitchFamily="18" charset="0"/>
                      </a:endParaRPr>
                    </a:p>
                    <a:p>
                      <a:pPr marL="0" marR="0" algn="ctr">
                        <a:spcBef>
                          <a:spcPts val="0"/>
                        </a:spcBef>
                        <a:spcAft>
                          <a:spcPts val="0"/>
                        </a:spcAft>
                      </a:pPr>
                      <a:r>
                        <a:rPr lang="en-US" sz="1000" cap="small" dirty="0">
                          <a:solidFill>
                            <a:schemeClr val="tx1"/>
                          </a:solidFill>
                          <a:effectLst/>
                          <a:latin typeface="+mn-lt"/>
                          <a:ea typeface="Cambria" panose="02040503050406030204" pitchFamily="18" charset="0"/>
                        </a:rPr>
                        <a:t>2000 - 2010</a:t>
                      </a:r>
                      <a:endParaRPr lang="en-US" sz="1000" dirty="0">
                        <a:solidFill>
                          <a:schemeClr val="tx1"/>
                        </a:solidFill>
                        <a:effectLst/>
                        <a:latin typeface="+mn-lt"/>
                        <a:ea typeface="Cambria" panose="02040503050406030204" pitchFamily="18" charset="0"/>
                        <a:cs typeface="Times New Roman" panose="02020603050405020304" pitchFamily="18" charset="0"/>
                      </a:endParaRPr>
                    </a:p>
                  </a:txBody>
                  <a:tcPr marL="0" marR="0" marT="0" marB="0" anchor="b">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00" b="1" cap="small" dirty="0">
                          <a:solidFill>
                            <a:schemeClr val="tx1"/>
                          </a:solidFill>
                          <a:effectLst/>
                          <a:latin typeface="+mn-lt"/>
                          <a:ea typeface="Cambria" panose="02040503050406030204" pitchFamily="18" charset="0"/>
                        </a:rPr>
                        <a:t>% Population </a:t>
                      </a:r>
                    </a:p>
                    <a:p>
                      <a:pPr marL="0" marR="0" algn="ctr">
                        <a:spcBef>
                          <a:spcPts val="0"/>
                        </a:spcBef>
                        <a:spcAft>
                          <a:spcPts val="0"/>
                        </a:spcAft>
                      </a:pPr>
                      <a:r>
                        <a:rPr lang="en-US" sz="1000" b="1" cap="small" dirty="0">
                          <a:solidFill>
                            <a:schemeClr val="tx1"/>
                          </a:solidFill>
                          <a:effectLst/>
                          <a:latin typeface="+mn-lt"/>
                          <a:ea typeface="Cambria" panose="02040503050406030204" pitchFamily="18" charset="0"/>
                        </a:rPr>
                        <a:t>Change </a:t>
                      </a:r>
                      <a:endParaRPr lang="en-US" sz="1000" b="1" dirty="0">
                        <a:solidFill>
                          <a:schemeClr val="tx1"/>
                        </a:solidFill>
                        <a:effectLst/>
                        <a:latin typeface="+mn-lt"/>
                        <a:ea typeface="Cambria" panose="02040503050406030204" pitchFamily="18" charset="0"/>
                      </a:endParaRPr>
                    </a:p>
                    <a:p>
                      <a:pPr marL="0" marR="0" algn="ctr">
                        <a:spcBef>
                          <a:spcPts val="0"/>
                        </a:spcBef>
                        <a:spcAft>
                          <a:spcPts val="0"/>
                        </a:spcAft>
                      </a:pPr>
                      <a:r>
                        <a:rPr lang="en-US" sz="1000" b="1" cap="small" dirty="0">
                          <a:solidFill>
                            <a:schemeClr val="tx1"/>
                          </a:solidFill>
                          <a:effectLst/>
                          <a:latin typeface="+mn-lt"/>
                          <a:ea typeface="Cambria" panose="02040503050406030204" pitchFamily="18" charset="0"/>
                        </a:rPr>
                        <a:t>2010 - 2020</a:t>
                      </a:r>
                      <a:endParaRPr lang="en-US" sz="1000" b="1" dirty="0">
                        <a:solidFill>
                          <a:schemeClr val="tx1"/>
                        </a:solidFill>
                        <a:effectLst/>
                        <a:latin typeface="+mn-lt"/>
                        <a:ea typeface="Cambria" panose="02040503050406030204" pitchFamily="18" charset="0"/>
                        <a:cs typeface="Times New Roman" panose="02020603050405020304" pitchFamily="18" charset="0"/>
                      </a:endParaRPr>
                    </a:p>
                  </a:txBody>
                  <a:tcPr marL="0" marR="0" marT="0"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2531506"/>
                  </a:ext>
                </a:extLst>
              </a:tr>
              <a:tr h="582773">
                <a:tc>
                  <a:txBody>
                    <a:bodyPr/>
                    <a:lstStyle/>
                    <a:p>
                      <a:pPr marL="112713" indent="0" algn="l" fontAlgn="b"/>
                      <a:r>
                        <a:rPr lang="en-US" sz="2000" b="1" i="0" u="none" strike="noStrike" cap="small" baseline="0" dirty="0">
                          <a:solidFill>
                            <a:srgbClr val="000000"/>
                          </a:solidFill>
                          <a:effectLst/>
                          <a:latin typeface="Calibri" panose="020F0502020204030204" pitchFamily="34" charset="0"/>
                        </a:rPr>
                        <a:t>Rio Arriba County </a:t>
                      </a:r>
                      <a:r>
                        <a:rPr lang="en-US" sz="1400" b="1" i="0" u="none" strike="noStrike" cap="small" baseline="0" dirty="0">
                          <a:solidFill>
                            <a:srgbClr val="000000"/>
                          </a:solidFill>
                          <a:effectLst/>
                          <a:latin typeface="Calibri" panose="020F0502020204030204" pitchFamily="34" charset="0"/>
                        </a:rPr>
                        <a:t>(Española)</a:t>
                      </a: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1" i="0" u="none" strike="noStrike">
                          <a:solidFill>
                            <a:srgbClr val="000000"/>
                          </a:solidFill>
                          <a:effectLst/>
                          <a:latin typeface="Calibri" panose="020F0502020204030204" pitchFamily="34" charset="0"/>
                        </a:rPr>
                        <a:t>40,246</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1" i="0" u="none" strike="noStrike">
                          <a:solidFill>
                            <a:srgbClr val="000000"/>
                          </a:solidFill>
                          <a:effectLst/>
                          <a:latin typeface="Calibri" panose="020F0502020204030204" pitchFamily="34" charset="0"/>
                        </a:rPr>
                        <a:t>40,363</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1" i="0" u="none" strike="noStrike">
                          <a:solidFill>
                            <a:srgbClr val="000000"/>
                          </a:solidFill>
                          <a:effectLst/>
                          <a:latin typeface="Calibri" panose="020F0502020204030204" pitchFamily="34" charset="0"/>
                        </a:rPr>
                        <a:t>117</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1" i="0" u="none" strike="noStrike">
                          <a:solidFill>
                            <a:srgbClr val="000000"/>
                          </a:solidFill>
                          <a:effectLst/>
                          <a:latin typeface="Calibri" panose="020F0502020204030204" pitchFamily="34" charset="0"/>
                        </a:rPr>
                        <a:t>-2.3%</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1" i="0" u="none" strike="noStrike">
                          <a:solidFill>
                            <a:srgbClr val="000000"/>
                          </a:solidFill>
                          <a:effectLst/>
                          <a:latin typeface="Calibri" panose="020F0502020204030204" pitchFamily="34" charset="0"/>
                        </a:rPr>
                        <a:t>0.3%</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8751576"/>
                  </a:ext>
                </a:extLst>
              </a:tr>
              <a:tr h="558490">
                <a:tc>
                  <a:txBody>
                    <a:bodyPr/>
                    <a:lstStyle/>
                    <a:p>
                      <a:pPr marL="112713" indent="0" algn="l" fontAlgn="b"/>
                      <a:r>
                        <a:rPr lang="en-US" sz="2000" b="1" i="0" u="none" strike="noStrike" cap="small" baseline="0" dirty="0">
                          <a:solidFill>
                            <a:srgbClr val="000000"/>
                          </a:solidFill>
                          <a:effectLst/>
                          <a:latin typeface="Calibri" panose="020F0502020204030204" pitchFamily="34" charset="0"/>
                        </a:rPr>
                        <a:t>Santa Fe County </a:t>
                      </a:r>
                    </a:p>
                    <a:p>
                      <a:pPr marL="112713" indent="0" algn="l" fontAlgn="b"/>
                      <a:r>
                        <a:rPr lang="en-US" sz="1400" b="1" i="0" u="none" strike="noStrike" cap="small" baseline="0" dirty="0">
                          <a:solidFill>
                            <a:srgbClr val="000000"/>
                          </a:solidFill>
                          <a:effectLst/>
                          <a:latin typeface="Calibri" panose="020F0502020204030204" pitchFamily="34" charset="0"/>
                        </a:rPr>
                        <a:t>(Santa Fe)</a:t>
                      </a: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1" i="0" u="none" strike="noStrike">
                          <a:solidFill>
                            <a:srgbClr val="000000"/>
                          </a:solidFill>
                          <a:effectLst/>
                          <a:latin typeface="Calibri" panose="020F0502020204030204" pitchFamily="34" charset="0"/>
                        </a:rPr>
                        <a:t>144,170</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1" i="0" u="none" strike="noStrike">
                          <a:solidFill>
                            <a:srgbClr val="000000"/>
                          </a:solidFill>
                          <a:effectLst/>
                          <a:latin typeface="Calibri" panose="020F0502020204030204" pitchFamily="34" charset="0"/>
                        </a:rPr>
                        <a:t>154,823</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1" i="0" u="none" strike="noStrike">
                          <a:solidFill>
                            <a:srgbClr val="000000"/>
                          </a:solidFill>
                          <a:effectLst/>
                          <a:latin typeface="Calibri" panose="020F0502020204030204" pitchFamily="34" charset="0"/>
                        </a:rPr>
                        <a:t>10,653</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1" i="0" u="none" strike="noStrike">
                          <a:solidFill>
                            <a:srgbClr val="000000"/>
                          </a:solidFill>
                          <a:effectLst/>
                          <a:latin typeface="Calibri" panose="020F0502020204030204" pitchFamily="34" charset="0"/>
                        </a:rPr>
                        <a:t>11.5%</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1" i="0" u="none" strike="noStrike">
                          <a:solidFill>
                            <a:srgbClr val="000000"/>
                          </a:solidFill>
                          <a:effectLst/>
                          <a:latin typeface="Calibri" panose="020F0502020204030204" pitchFamily="34" charset="0"/>
                        </a:rPr>
                        <a:t>7.4%</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4457260"/>
                  </a:ext>
                </a:extLst>
              </a:tr>
              <a:tr h="582773">
                <a:tc>
                  <a:txBody>
                    <a:bodyPr/>
                    <a:lstStyle/>
                    <a:p>
                      <a:pPr marL="112713" indent="0" algn="l" fontAlgn="b"/>
                      <a:r>
                        <a:rPr lang="es-ES" sz="2000" b="1" i="0" u="none" strike="noStrike" cap="small" baseline="0" dirty="0">
                          <a:solidFill>
                            <a:srgbClr val="000000"/>
                          </a:solidFill>
                          <a:effectLst/>
                          <a:latin typeface="Calibri" panose="020F0502020204030204" pitchFamily="34" charset="0"/>
                        </a:rPr>
                        <a:t>Los Alamos County </a:t>
                      </a:r>
                    </a:p>
                    <a:p>
                      <a:pPr marL="112713" indent="0" algn="l" fontAlgn="b"/>
                      <a:r>
                        <a:rPr lang="es-ES" sz="1400" b="1" i="0" u="none" strike="noStrike" cap="small" baseline="0" dirty="0">
                          <a:solidFill>
                            <a:srgbClr val="000000"/>
                          </a:solidFill>
                          <a:effectLst/>
                          <a:latin typeface="Calibri" panose="020F0502020204030204" pitchFamily="34" charset="0"/>
                        </a:rPr>
                        <a:t>(Los Alamos)</a:t>
                      </a: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1" i="0" u="none" strike="noStrike">
                          <a:solidFill>
                            <a:srgbClr val="000000"/>
                          </a:solidFill>
                          <a:effectLst/>
                          <a:latin typeface="Calibri" panose="020F0502020204030204" pitchFamily="34" charset="0"/>
                        </a:rPr>
                        <a:t>17,950</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1" i="0" u="none" strike="noStrike">
                          <a:solidFill>
                            <a:srgbClr val="000000"/>
                          </a:solidFill>
                          <a:effectLst/>
                          <a:latin typeface="Calibri" panose="020F0502020204030204" pitchFamily="34" charset="0"/>
                        </a:rPr>
                        <a:t>19,419</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1" i="0" u="none" strike="noStrike">
                          <a:solidFill>
                            <a:srgbClr val="000000"/>
                          </a:solidFill>
                          <a:effectLst/>
                          <a:latin typeface="Calibri" panose="020F0502020204030204" pitchFamily="34" charset="0"/>
                        </a:rPr>
                        <a:t>1,469</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1" i="0" u="none" strike="noStrike">
                          <a:solidFill>
                            <a:srgbClr val="000000"/>
                          </a:solidFill>
                          <a:effectLst/>
                          <a:latin typeface="Calibri" panose="020F0502020204030204" pitchFamily="34" charset="0"/>
                        </a:rPr>
                        <a:t>-2.1%</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1" i="0" u="none" strike="noStrike">
                          <a:solidFill>
                            <a:srgbClr val="000000"/>
                          </a:solidFill>
                          <a:effectLst/>
                          <a:latin typeface="Calibri" panose="020F0502020204030204" pitchFamily="34" charset="0"/>
                        </a:rPr>
                        <a:t>8.2%</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2580903"/>
                  </a:ext>
                </a:extLst>
              </a:tr>
              <a:tr h="582773">
                <a:tc>
                  <a:txBody>
                    <a:bodyPr/>
                    <a:lstStyle/>
                    <a:p>
                      <a:pPr marL="112713" indent="0" algn="l" fontAlgn="b"/>
                      <a:r>
                        <a:rPr lang="en-US" sz="2000" b="1" i="0" u="none" strike="noStrike" cap="small" baseline="0" dirty="0">
                          <a:solidFill>
                            <a:srgbClr val="000000"/>
                          </a:solidFill>
                          <a:effectLst/>
                          <a:latin typeface="Calibri" panose="020F0502020204030204" pitchFamily="34" charset="0"/>
                        </a:rPr>
                        <a:t>Mora County </a:t>
                      </a:r>
                    </a:p>
                    <a:p>
                      <a:pPr marL="112713" indent="0" algn="l" fontAlgn="b"/>
                      <a:r>
                        <a:rPr lang="en-US" sz="1400" b="1" i="0" u="none" strike="noStrike" cap="small" baseline="0" dirty="0">
                          <a:solidFill>
                            <a:srgbClr val="000000"/>
                          </a:solidFill>
                          <a:effectLst/>
                          <a:latin typeface="Calibri" panose="020F0502020204030204" pitchFamily="34" charset="0"/>
                        </a:rPr>
                        <a:t>(Wagon Mound)</a:t>
                      </a: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1" i="0" u="none" strike="noStrike">
                          <a:solidFill>
                            <a:srgbClr val="000000"/>
                          </a:solidFill>
                          <a:effectLst/>
                          <a:latin typeface="Calibri" panose="020F0502020204030204" pitchFamily="34" charset="0"/>
                        </a:rPr>
                        <a:t>4,881</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1" i="0" u="none" strike="noStrike">
                          <a:solidFill>
                            <a:srgbClr val="000000"/>
                          </a:solidFill>
                          <a:effectLst/>
                          <a:latin typeface="Calibri" panose="020F0502020204030204" pitchFamily="34" charset="0"/>
                        </a:rPr>
                        <a:t>4,189</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1" i="0" u="none" strike="noStrike">
                          <a:solidFill>
                            <a:srgbClr val="000000"/>
                          </a:solidFill>
                          <a:effectLst/>
                          <a:latin typeface="Calibri" panose="020F0502020204030204" pitchFamily="34" charset="0"/>
                        </a:rPr>
                        <a:t>-692</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1" i="0" u="none" strike="noStrike">
                          <a:solidFill>
                            <a:srgbClr val="000000"/>
                          </a:solidFill>
                          <a:effectLst/>
                          <a:latin typeface="Calibri" panose="020F0502020204030204" pitchFamily="34" charset="0"/>
                        </a:rPr>
                        <a:t>-5.8%</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1" i="0" u="none" strike="noStrike">
                          <a:solidFill>
                            <a:srgbClr val="000000"/>
                          </a:solidFill>
                          <a:effectLst/>
                          <a:latin typeface="Calibri" panose="020F0502020204030204" pitchFamily="34" charset="0"/>
                        </a:rPr>
                        <a:t>-14.2%</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7668679"/>
                  </a:ext>
                </a:extLst>
              </a:tr>
              <a:tr h="582773">
                <a:tc>
                  <a:txBody>
                    <a:bodyPr/>
                    <a:lstStyle/>
                    <a:p>
                      <a:pPr marL="112713" indent="0" algn="l" fontAlgn="b"/>
                      <a:r>
                        <a:rPr lang="en-US" sz="2000" b="1" i="0" u="none" strike="noStrike" cap="small" baseline="0" dirty="0">
                          <a:solidFill>
                            <a:srgbClr val="000000"/>
                          </a:solidFill>
                          <a:effectLst/>
                          <a:latin typeface="Calibri" panose="020F0502020204030204" pitchFamily="34" charset="0"/>
                        </a:rPr>
                        <a:t>San Miguel County </a:t>
                      </a:r>
                    </a:p>
                    <a:p>
                      <a:pPr marL="112713" indent="0" algn="l" fontAlgn="b"/>
                      <a:r>
                        <a:rPr lang="en-US" sz="1400" b="1" i="0" u="none" strike="noStrike" cap="small" baseline="0" dirty="0">
                          <a:solidFill>
                            <a:srgbClr val="000000"/>
                          </a:solidFill>
                          <a:effectLst/>
                          <a:latin typeface="Calibri" panose="020F0502020204030204" pitchFamily="34" charset="0"/>
                        </a:rPr>
                        <a:t>(Las Vegas)</a:t>
                      </a: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1" i="0" u="none" strike="noStrike">
                          <a:solidFill>
                            <a:srgbClr val="000000"/>
                          </a:solidFill>
                          <a:effectLst/>
                          <a:latin typeface="Calibri" panose="020F0502020204030204" pitchFamily="34" charset="0"/>
                        </a:rPr>
                        <a:t>29,393</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1" i="0" u="none" strike="noStrike">
                          <a:solidFill>
                            <a:srgbClr val="000000"/>
                          </a:solidFill>
                          <a:effectLst/>
                          <a:latin typeface="Calibri" panose="020F0502020204030204" pitchFamily="34" charset="0"/>
                        </a:rPr>
                        <a:t>27,201</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1" i="0" u="none" strike="noStrike">
                          <a:solidFill>
                            <a:srgbClr val="000000"/>
                          </a:solidFill>
                          <a:effectLst/>
                          <a:latin typeface="Calibri" panose="020F0502020204030204" pitchFamily="34" charset="0"/>
                        </a:rPr>
                        <a:t>-2,192</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1" i="0" u="none" strike="noStrike">
                          <a:solidFill>
                            <a:srgbClr val="000000"/>
                          </a:solidFill>
                          <a:effectLst/>
                          <a:latin typeface="Calibri" panose="020F0502020204030204" pitchFamily="34" charset="0"/>
                        </a:rPr>
                        <a:t>-2.4%</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1" i="0" u="none" strike="noStrike">
                          <a:solidFill>
                            <a:srgbClr val="000000"/>
                          </a:solidFill>
                          <a:effectLst/>
                          <a:latin typeface="Calibri" panose="020F0502020204030204" pitchFamily="34" charset="0"/>
                        </a:rPr>
                        <a:t>-7.5%</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4136139"/>
                  </a:ext>
                </a:extLst>
              </a:tr>
              <a:tr h="582773">
                <a:tc>
                  <a:txBody>
                    <a:bodyPr/>
                    <a:lstStyle/>
                    <a:p>
                      <a:pPr marL="112713" indent="0" algn="l" fontAlgn="b"/>
                      <a:r>
                        <a:rPr lang="en-US" sz="2000" b="1" i="0" u="none" strike="noStrike" cap="small" baseline="0" dirty="0">
                          <a:solidFill>
                            <a:srgbClr val="000000"/>
                          </a:solidFill>
                          <a:effectLst/>
                          <a:latin typeface="Calibri" panose="020F0502020204030204" pitchFamily="34" charset="0"/>
                        </a:rPr>
                        <a:t>Taos County </a:t>
                      </a:r>
                    </a:p>
                    <a:p>
                      <a:pPr marL="112713" indent="0" algn="l" fontAlgn="b"/>
                      <a:r>
                        <a:rPr lang="en-US" sz="1400" b="1" i="0" u="none" strike="noStrike" cap="small" baseline="0" dirty="0">
                          <a:solidFill>
                            <a:srgbClr val="000000"/>
                          </a:solidFill>
                          <a:effectLst/>
                          <a:latin typeface="Calibri" panose="020F0502020204030204" pitchFamily="34" charset="0"/>
                        </a:rPr>
                        <a:t>(Taos)</a:t>
                      </a:r>
                    </a:p>
                  </a:txBody>
                  <a:tcPr marL="7620" marR="7620" marT="7620" marB="0" anchor="b">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1" i="0" u="none" strike="noStrike">
                          <a:solidFill>
                            <a:srgbClr val="000000"/>
                          </a:solidFill>
                          <a:effectLst/>
                          <a:latin typeface="Calibri" panose="020F0502020204030204" pitchFamily="34" charset="0"/>
                        </a:rPr>
                        <a:t>32,937</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1" i="0" u="none" strike="noStrike">
                          <a:solidFill>
                            <a:srgbClr val="000000"/>
                          </a:solidFill>
                          <a:effectLst/>
                          <a:latin typeface="Calibri" panose="020F0502020204030204" pitchFamily="34" charset="0"/>
                        </a:rPr>
                        <a:t>34,489</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1" i="0" u="none" strike="noStrike">
                          <a:solidFill>
                            <a:srgbClr val="000000"/>
                          </a:solidFill>
                          <a:effectLst/>
                          <a:latin typeface="Calibri" panose="020F0502020204030204" pitchFamily="34" charset="0"/>
                        </a:rPr>
                        <a:t>1,552</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1" i="0" u="none" strike="noStrike">
                          <a:solidFill>
                            <a:srgbClr val="000000"/>
                          </a:solidFill>
                          <a:effectLst/>
                          <a:latin typeface="Calibri" panose="020F0502020204030204" pitchFamily="34" charset="0"/>
                        </a:rPr>
                        <a:t>9.9%</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1" i="0" u="none" strike="noStrike">
                          <a:solidFill>
                            <a:srgbClr val="000000"/>
                          </a:solidFill>
                          <a:effectLst/>
                          <a:latin typeface="Calibri" panose="020F0502020204030204" pitchFamily="34" charset="0"/>
                        </a:rPr>
                        <a:t>4.7%</a:t>
                      </a:r>
                    </a:p>
                  </a:txBody>
                  <a:tcPr marL="7620" marR="7620" marT="762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2981105"/>
                  </a:ext>
                </a:extLst>
              </a:tr>
              <a:tr h="582773">
                <a:tc>
                  <a:txBody>
                    <a:bodyPr/>
                    <a:lstStyle/>
                    <a:p>
                      <a:pPr marL="112713" indent="0" algn="l" fontAlgn="b"/>
                      <a:r>
                        <a:rPr lang="en-US" sz="2000" b="1" i="0" u="none" strike="noStrike" cap="small" baseline="0" dirty="0">
                          <a:solidFill>
                            <a:srgbClr val="000000"/>
                          </a:solidFill>
                          <a:effectLst/>
                          <a:latin typeface="Calibri" panose="020F0502020204030204" pitchFamily="34" charset="0"/>
                        </a:rPr>
                        <a:t>Colfax County </a:t>
                      </a:r>
                    </a:p>
                    <a:p>
                      <a:pPr marL="112713" indent="0" algn="l" fontAlgn="b"/>
                      <a:r>
                        <a:rPr lang="en-US" sz="1400" b="1" i="0" u="none" strike="noStrike" cap="small" baseline="0" dirty="0">
                          <a:solidFill>
                            <a:srgbClr val="000000"/>
                          </a:solidFill>
                          <a:effectLst/>
                          <a:latin typeface="Calibri" panose="020F0502020204030204" pitchFamily="34" charset="0"/>
                        </a:rPr>
                        <a:t>(Raton)</a:t>
                      </a:r>
                    </a:p>
                  </a:txBody>
                  <a:tcPr marL="7620" marR="7620" marT="7620" marB="0" anchor="b">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1" i="0" u="none" strike="noStrike">
                          <a:solidFill>
                            <a:srgbClr val="000000"/>
                          </a:solidFill>
                          <a:effectLst/>
                          <a:latin typeface="Calibri" panose="020F0502020204030204" pitchFamily="34" charset="0"/>
                        </a:rPr>
                        <a:t>13,750</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1" i="0" u="none" strike="noStrike">
                          <a:solidFill>
                            <a:srgbClr val="000000"/>
                          </a:solidFill>
                          <a:effectLst/>
                          <a:latin typeface="Calibri" panose="020F0502020204030204" pitchFamily="34" charset="0"/>
                        </a:rPr>
                        <a:t>12,387</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1" i="0" u="none" strike="noStrike">
                          <a:solidFill>
                            <a:srgbClr val="000000"/>
                          </a:solidFill>
                          <a:effectLst/>
                          <a:latin typeface="Calibri" panose="020F0502020204030204" pitchFamily="34" charset="0"/>
                        </a:rPr>
                        <a:t>-1,363</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1" i="0" u="none" strike="noStrike">
                          <a:solidFill>
                            <a:srgbClr val="000000"/>
                          </a:solidFill>
                          <a:effectLst/>
                          <a:latin typeface="Calibri" panose="020F0502020204030204" pitchFamily="34" charset="0"/>
                        </a:rPr>
                        <a:t>-3.1%</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1" i="0" u="none" strike="noStrike" dirty="0">
                          <a:solidFill>
                            <a:srgbClr val="000000"/>
                          </a:solidFill>
                          <a:effectLst/>
                          <a:latin typeface="Calibri" panose="020F0502020204030204" pitchFamily="34" charset="0"/>
                        </a:rPr>
                        <a:t>-9.9%</a:t>
                      </a:r>
                    </a:p>
                  </a:txBody>
                  <a:tcPr marL="7620" marR="7620" marT="762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4061870"/>
                  </a:ext>
                </a:extLst>
              </a:tr>
              <a:tr h="679901">
                <a:tc>
                  <a:txBody>
                    <a:bodyPr/>
                    <a:lstStyle/>
                    <a:p>
                      <a:pPr algn="l" fontAlgn="b"/>
                      <a:endParaRPr lang="en-US" sz="1600" b="1" i="0" u="none" strike="noStrike" cap="small" baseline="0"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283,327</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292,871</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9,544</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2000" b="1" i="0" u="none" strike="noStrike" cap="small" baseline="0" dirty="0">
                          <a:solidFill>
                            <a:srgbClr val="000000"/>
                          </a:solidFill>
                          <a:effectLst/>
                          <a:latin typeface="Calibri" panose="020F0502020204030204" pitchFamily="34" charset="0"/>
                        </a:rPr>
                        <a:t>5.6%</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2000" b="1" i="0" u="none" strike="noStrike" cap="small" baseline="0" dirty="0">
                          <a:solidFill>
                            <a:srgbClr val="000000"/>
                          </a:solidFill>
                          <a:effectLst/>
                          <a:latin typeface="Calibri" panose="020F0502020204030204" pitchFamily="34" charset="0"/>
                        </a:rPr>
                        <a:t>3.4%</a:t>
                      </a:r>
                    </a:p>
                  </a:txBody>
                  <a:tcPr marL="7620" marR="7620" marT="762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161561209"/>
                  </a:ext>
                </a:extLst>
              </a:tr>
            </a:tbl>
          </a:graphicData>
        </a:graphic>
      </p:graphicFrame>
      <p:sp>
        <p:nvSpPr>
          <p:cNvPr id="5" name="TextBox 4">
            <a:extLst>
              <a:ext uri="{FF2B5EF4-FFF2-40B4-BE49-F238E27FC236}">
                <a16:creationId xmlns:a16="http://schemas.microsoft.com/office/drawing/2014/main" id="{ED51114D-D8DD-424D-8436-3C07073C355F}"/>
              </a:ext>
            </a:extLst>
          </p:cNvPr>
          <p:cNvSpPr txBox="1">
            <a:spLocks noChangeArrowheads="1"/>
          </p:cNvSpPr>
          <p:nvPr/>
        </p:nvSpPr>
        <p:spPr>
          <a:xfrm>
            <a:off x="0" y="0"/>
            <a:ext cx="9144000" cy="914400"/>
          </a:xfrm>
          <a:prstGeom prst="rect">
            <a:avLst/>
          </a:prstGeom>
          <a:solidFill>
            <a:schemeClr val="accent4">
              <a:lumMod val="40000"/>
              <a:lumOff val="60000"/>
            </a:schemeClr>
          </a:solidFill>
          <a:ln w="57150">
            <a:solidFill>
              <a:schemeClr val="tx1"/>
            </a:solidFill>
          </a:ln>
        </p:spPr>
        <p:txBody>
          <a:bodyPr vert="horz" lIns="91440" tIns="45720" rIns="91440" bIns="45720" rtlCol="0" anchor="ctr">
            <a:normAutofit fontScale="850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en-US" sz="4600" b="1" cap="small" dirty="0">
                <a:latin typeface="Cambria" panose="02040503050406030204" pitchFamily="18" charset="0"/>
                <a:ea typeface="Cambria" panose="02040503050406030204" pitchFamily="18" charset="0"/>
              </a:rPr>
              <a:t>Regional Counties Population Change</a:t>
            </a:r>
          </a:p>
          <a:p>
            <a:pPr algn="ctr"/>
            <a:r>
              <a:rPr lang="en-US" altLang="en-US" sz="2900" b="1" cap="small" dirty="0">
                <a:latin typeface="Cambria" panose="02040503050406030204" pitchFamily="18" charset="0"/>
                <a:ea typeface="Cambria" panose="02040503050406030204" pitchFamily="18" charset="0"/>
              </a:rPr>
              <a:t>2000 to 2010 and 2010 </a:t>
            </a:r>
            <a:r>
              <a:rPr lang="en-US" altLang="en-US" sz="2900" b="1" cap="small">
                <a:latin typeface="Cambria" panose="02040503050406030204" pitchFamily="18" charset="0"/>
                <a:ea typeface="Cambria" panose="02040503050406030204" pitchFamily="18" charset="0"/>
              </a:rPr>
              <a:t>to 2020</a:t>
            </a:r>
            <a:endParaRPr lang="en-US" altLang="en-US" sz="1900" b="1" cap="small" dirty="0">
              <a:latin typeface="Cambria" panose="02040503050406030204" pitchFamily="18" charset="0"/>
              <a:ea typeface="Cambria" panose="02040503050406030204" pitchFamily="18" charset="0"/>
            </a:endParaRPr>
          </a:p>
        </p:txBody>
      </p:sp>
      <p:sp>
        <p:nvSpPr>
          <p:cNvPr id="6" name="Slide Number Placeholder 3">
            <a:extLst>
              <a:ext uri="{FF2B5EF4-FFF2-40B4-BE49-F238E27FC236}">
                <a16:creationId xmlns:a16="http://schemas.microsoft.com/office/drawing/2014/main" id="{2BD15970-4A97-42C8-9F36-09BCB822A32C}"/>
              </a:ext>
            </a:extLst>
          </p:cNvPr>
          <p:cNvSpPr txBox="1">
            <a:spLocks noGrp="1"/>
          </p:cNvSpPr>
          <p:nvPr/>
        </p:nvSpPr>
        <p:spPr bwMode="auto">
          <a:xfrm>
            <a:off x="7294985"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eaLnBrk="1" hangingPunct="1"/>
            <a:fld id="{49E0E79D-830B-4EC0-8EB9-072F2F8CAD87}" type="slidenum">
              <a:rPr lang="en-US" altLang="en-US" sz="1200">
                <a:latin typeface="Arial" panose="020B0604020202020204" pitchFamily="34" charset="0"/>
              </a:rPr>
              <a:pPr algn="r" eaLnBrk="1" hangingPunct="1"/>
              <a:t>8</a:t>
            </a:fld>
            <a:endParaRPr lang="en-US" altLang="en-US" sz="1200" dirty="0">
              <a:latin typeface="Arial" panose="020B0604020202020204" pitchFamily="34" charset="0"/>
            </a:endParaRPr>
          </a:p>
        </p:txBody>
      </p:sp>
    </p:spTree>
    <p:extLst>
      <p:ext uri="{BB962C8B-B14F-4D97-AF65-F5344CB8AC3E}">
        <p14:creationId xmlns:p14="http://schemas.microsoft.com/office/powerpoint/2010/main" val="1139694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3" name="Rectangle 4">
            <a:extLst>
              <a:ext uri="{FF2B5EF4-FFF2-40B4-BE49-F238E27FC236}">
                <a16:creationId xmlns:a16="http://schemas.microsoft.com/office/drawing/2014/main" id="{1ECF0171-E655-4F54-9723-D3024551709A}"/>
              </a:ext>
            </a:extLst>
          </p:cNvPr>
          <p:cNvSpPr>
            <a:spLocks noGrp="1" noChangeArrowheads="1"/>
          </p:cNvSpPr>
          <p:nvPr>
            <p:ph type="body" idx="1"/>
          </p:nvPr>
        </p:nvSpPr>
        <p:spPr>
          <a:xfrm>
            <a:off x="10160" y="1663881"/>
            <a:ext cx="9144000" cy="1532164"/>
          </a:xfrm>
        </p:spPr>
        <p:txBody>
          <a:bodyPr>
            <a:normAutofit/>
          </a:bodyPr>
          <a:lstStyle/>
          <a:p>
            <a:pPr marL="0" indent="0" algn="ctr" eaLnBrk="1" hangingPunct="1">
              <a:buNone/>
            </a:pPr>
            <a:r>
              <a:rPr lang="en-US" altLang="en-US" sz="4000" b="1" cap="small" dirty="0">
                <a:ea typeface="Cambria" panose="02040503050406030204" pitchFamily="18" charset="0"/>
              </a:rPr>
              <a:t>Ideal District Population =</a:t>
            </a:r>
          </a:p>
          <a:p>
            <a:pPr marL="0" indent="0" algn="ctr" eaLnBrk="1" hangingPunct="1">
              <a:buNone/>
            </a:pPr>
            <a:r>
              <a:rPr lang="en-US" altLang="en-US" sz="4000" b="1" cap="small" dirty="0">
                <a:ea typeface="Cambria" panose="02040503050406030204" pitchFamily="18" charset="0"/>
              </a:rPr>
              <a:t>total state population/# of districts</a:t>
            </a:r>
          </a:p>
          <a:p>
            <a:pPr marL="457200" lvl="1" indent="0" eaLnBrk="1" hangingPunct="1">
              <a:lnSpc>
                <a:spcPct val="200000"/>
              </a:lnSpc>
              <a:spcBef>
                <a:spcPts val="0"/>
              </a:spcBef>
              <a:buNone/>
              <a:tabLst>
                <a:tab pos="3255963" algn="l"/>
              </a:tabLst>
            </a:pPr>
            <a:endParaRPr lang="en-US" altLang="en-US" sz="2200" b="1" cap="small" dirty="0">
              <a:ea typeface="Cambria" panose="02040503050406030204" pitchFamily="18" charset="0"/>
            </a:endParaRPr>
          </a:p>
          <a:p>
            <a:pPr marL="457200" lvl="1" indent="0" eaLnBrk="1" hangingPunct="1">
              <a:lnSpc>
                <a:spcPct val="200000"/>
              </a:lnSpc>
              <a:spcBef>
                <a:spcPts val="0"/>
              </a:spcBef>
              <a:buNone/>
              <a:tabLst>
                <a:tab pos="3255963" algn="l"/>
              </a:tabLst>
            </a:pPr>
            <a:endParaRPr lang="en-US" altLang="en-US" sz="1700" b="1" cap="small" dirty="0">
              <a:ea typeface="Cambria" panose="02040503050406030204" pitchFamily="18" charset="0"/>
            </a:endParaRPr>
          </a:p>
        </p:txBody>
      </p:sp>
      <p:sp>
        <p:nvSpPr>
          <p:cNvPr id="7" name="TextBox 6">
            <a:extLst>
              <a:ext uri="{FF2B5EF4-FFF2-40B4-BE49-F238E27FC236}">
                <a16:creationId xmlns:a16="http://schemas.microsoft.com/office/drawing/2014/main" id="{76766A94-9C7E-4DCF-8FDA-DD732BBF3A1A}"/>
              </a:ext>
            </a:extLst>
          </p:cNvPr>
          <p:cNvSpPr txBox="1">
            <a:spLocks noChangeArrowheads="1"/>
          </p:cNvSpPr>
          <p:nvPr/>
        </p:nvSpPr>
        <p:spPr>
          <a:xfrm>
            <a:off x="0" y="0"/>
            <a:ext cx="9144000" cy="914400"/>
          </a:xfrm>
          <a:prstGeom prst="rect">
            <a:avLst/>
          </a:prstGeom>
          <a:solidFill>
            <a:schemeClr val="accent4">
              <a:lumMod val="40000"/>
              <a:lumOff val="60000"/>
            </a:schemeClr>
          </a:solidFill>
          <a:ln w="57150">
            <a:solidFill>
              <a:schemeClr val="tx1"/>
            </a:solidFill>
          </a:ln>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en-US" sz="4400" b="1" cap="small" dirty="0">
                <a:latin typeface="Cambria" panose="02040503050406030204" pitchFamily="18" charset="0"/>
                <a:ea typeface="Cambria" panose="02040503050406030204" pitchFamily="18" charset="0"/>
              </a:rPr>
              <a:t>Ideal District Population</a:t>
            </a:r>
          </a:p>
        </p:txBody>
      </p:sp>
      <p:graphicFrame>
        <p:nvGraphicFramePr>
          <p:cNvPr id="2" name="Table 2">
            <a:extLst>
              <a:ext uri="{FF2B5EF4-FFF2-40B4-BE49-F238E27FC236}">
                <a16:creationId xmlns:a16="http://schemas.microsoft.com/office/drawing/2014/main" id="{BB081C6F-9193-4112-9BDF-128297825585}"/>
              </a:ext>
            </a:extLst>
          </p:cNvPr>
          <p:cNvGraphicFramePr>
            <a:graphicFrameLocks noGrp="1"/>
          </p:cNvGraphicFramePr>
          <p:nvPr>
            <p:extLst>
              <p:ext uri="{D42A27DB-BD31-4B8C-83A1-F6EECF244321}">
                <p14:modId xmlns:p14="http://schemas.microsoft.com/office/powerpoint/2010/main" val="1567273864"/>
              </p:ext>
            </p:extLst>
          </p:nvPr>
        </p:nvGraphicFramePr>
        <p:xfrm>
          <a:off x="461201" y="3433665"/>
          <a:ext cx="8335778" cy="2225040"/>
        </p:xfrm>
        <a:graphic>
          <a:graphicData uri="http://schemas.openxmlformats.org/drawingml/2006/table">
            <a:tbl>
              <a:tblPr firstRow="1" bandRow="1">
                <a:tableStyleId>{5C22544A-7EE6-4342-B048-85BDC9FD1C3A}</a:tableStyleId>
              </a:tblPr>
              <a:tblGrid>
                <a:gridCol w="3745738">
                  <a:extLst>
                    <a:ext uri="{9D8B030D-6E8A-4147-A177-3AD203B41FA5}">
                      <a16:colId xmlns:a16="http://schemas.microsoft.com/office/drawing/2014/main" val="1015929796"/>
                    </a:ext>
                  </a:extLst>
                </a:gridCol>
                <a:gridCol w="2295020">
                  <a:extLst>
                    <a:ext uri="{9D8B030D-6E8A-4147-A177-3AD203B41FA5}">
                      <a16:colId xmlns:a16="http://schemas.microsoft.com/office/drawing/2014/main" val="4057342457"/>
                    </a:ext>
                  </a:extLst>
                </a:gridCol>
                <a:gridCol w="2295020">
                  <a:extLst>
                    <a:ext uri="{9D8B030D-6E8A-4147-A177-3AD203B41FA5}">
                      <a16:colId xmlns:a16="http://schemas.microsoft.com/office/drawing/2014/main" val="1393835755"/>
                    </a:ext>
                  </a:extLst>
                </a:gridCol>
              </a:tblGrid>
              <a:tr h="366175">
                <a:tc>
                  <a:txBody>
                    <a:bodyPr/>
                    <a:lstStyle/>
                    <a:p>
                      <a:pPr algn="ctr"/>
                      <a:r>
                        <a:rPr lang="en-US" sz="2000" cap="small" baseline="0" dirty="0">
                          <a:solidFill>
                            <a:schemeClr val="tx1"/>
                          </a:solidFill>
                        </a:rPr>
                        <a:t>Governmental Entity</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000" cap="small" baseline="0" dirty="0">
                          <a:solidFill>
                            <a:schemeClr val="tx1"/>
                          </a:solidFill>
                        </a:rPr>
                        <a:t># of Districts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000" cap="small" baseline="0" dirty="0">
                          <a:solidFill>
                            <a:schemeClr val="tx1"/>
                          </a:solidFill>
                        </a:rPr>
                        <a:t>Ideal Population</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87571268"/>
                  </a:ext>
                </a:extLst>
              </a:tr>
              <a:tr h="370840">
                <a:tc>
                  <a:txBody>
                    <a:bodyPr/>
                    <a:lstStyle/>
                    <a:p>
                      <a:r>
                        <a:rPr lang="en-US" sz="2400" cap="small" baseline="0" dirty="0"/>
                        <a:t>NM Congressional Districts</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algn="ctr"/>
                      <a:r>
                        <a:rPr lang="en-US" sz="2400" cap="small" baseline="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algn="ctr"/>
                      <a:r>
                        <a:rPr lang="en-US" sz="2400" cap="small" baseline="0" dirty="0"/>
                        <a:t>705,841</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460016119"/>
                  </a:ext>
                </a:extLst>
              </a:tr>
              <a:tr h="370840">
                <a:tc>
                  <a:txBody>
                    <a:bodyPr/>
                    <a:lstStyle/>
                    <a:p>
                      <a:r>
                        <a:rPr lang="en-US" sz="2400" cap="small" baseline="0" dirty="0"/>
                        <a:t>State Senate Districts</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2400" cap="small" baseline="0" dirty="0"/>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2400" cap="small" baseline="0" dirty="0"/>
                        <a:t>50,417</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469131269"/>
                  </a:ext>
                </a:extLst>
              </a:tr>
              <a:tr h="370840">
                <a:tc>
                  <a:txBody>
                    <a:bodyPr/>
                    <a:lstStyle/>
                    <a:p>
                      <a:r>
                        <a:rPr lang="en-US" sz="2400" cap="small" baseline="0" dirty="0"/>
                        <a:t>State House Districts</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2400" cap="small" baseline="0" dirty="0"/>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2400" cap="small" baseline="0" dirty="0"/>
                        <a:t>30,250</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118117511"/>
                  </a:ext>
                </a:extLst>
              </a:tr>
              <a:tr h="370840">
                <a:tc>
                  <a:txBody>
                    <a:bodyPr/>
                    <a:lstStyle/>
                    <a:p>
                      <a:r>
                        <a:rPr lang="en-US" sz="2400" cap="small" baseline="0" dirty="0"/>
                        <a:t>Public Education Commission</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noFill/>
                  </a:tcPr>
                </a:tc>
                <a:tc>
                  <a:txBody>
                    <a:bodyPr/>
                    <a:lstStyle/>
                    <a:p>
                      <a:pPr algn="ctr"/>
                      <a:r>
                        <a:rPr lang="en-US" sz="2400" cap="small" baseline="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noFill/>
                  </a:tcPr>
                </a:tc>
                <a:tc>
                  <a:txBody>
                    <a:bodyPr/>
                    <a:lstStyle/>
                    <a:p>
                      <a:pPr algn="ctr"/>
                      <a:r>
                        <a:rPr lang="en-US" sz="2400" cap="small" baseline="0" dirty="0"/>
                        <a:t>211,752</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5002169"/>
                  </a:ext>
                </a:extLst>
              </a:tr>
            </a:tbl>
          </a:graphicData>
        </a:graphic>
      </p:graphicFrame>
      <p:sp>
        <p:nvSpPr>
          <p:cNvPr id="8" name="TextBox 7">
            <a:extLst>
              <a:ext uri="{FF2B5EF4-FFF2-40B4-BE49-F238E27FC236}">
                <a16:creationId xmlns:a16="http://schemas.microsoft.com/office/drawing/2014/main" id="{E55A0B89-59F9-41C4-A4C6-54F7DC6F5F76}"/>
              </a:ext>
            </a:extLst>
          </p:cNvPr>
          <p:cNvSpPr txBox="1"/>
          <p:nvPr/>
        </p:nvSpPr>
        <p:spPr>
          <a:xfrm>
            <a:off x="536510" y="6260068"/>
            <a:ext cx="4599992" cy="369332"/>
          </a:xfrm>
          <a:prstGeom prst="rect">
            <a:avLst/>
          </a:prstGeom>
          <a:noFill/>
        </p:spPr>
        <p:txBody>
          <a:bodyPr wrap="square">
            <a:spAutoFit/>
          </a:bodyPr>
          <a:lstStyle/>
          <a:p>
            <a:r>
              <a:rPr lang="en-US" sz="1800" cap="small" baseline="0" dirty="0">
                <a:solidFill>
                  <a:schemeClr val="tx1"/>
                </a:solidFill>
                <a:ea typeface="Cambria" panose="02040503050406030204" pitchFamily="18" charset="0"/>
              </a:rPr>
              <a:t>2020 New Mexico Population: 2,117,522</a:t>
            </a:r>
            <a:endParaRPr lang="en-US" dirty="0"/>
          </a:p>
        </p:txBody>
      </p:sp>
      <p:sp>
        <p:nvSpPr>
          <p:cNvPr id="9" name="Slide Number Placeholder 3">
            <a:extLst>
              <a:ext uri="{FF2B5EF4-FFF2-40B4-BE49-F238E27FC236}">
                <a16:creationId xmlns:a16="http://schemas.microsoft.com/office/drawing/2014/main" id="{5D86BAC8-A126-4408-AC37-2C557C08802A}"/>
              </a:ext>
            </a:extLst>
          </p:cNvPr>
          <p:cNvSpPr txBox="1">
            <a:spLocks noGrp="1"/>
          </p:cNvSpPr>
          <p:nvPr/>
        </p:nvSpPr>
        <p:spPr bwMode="auto">
          <a:xfrm>
            <a:off x="7238999"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eaLnBrk="1" hangingPunct="1"/>
            <a:fld id="{49E0E79D-830B-4EC0-8EB9-072F2F8CAD87}" type="slidenum">
              <a:rPr lang="en-US" altLang="en-US" sz="1200">
                <a:latin typeface="Arial" panose="020B0604020202020204" pitchFamily="34" charset="0"/>
              </a:rPr>
              <a:pPr algn="r" eaLnBrk="1" hangingPunct="1"/>
              <a:t>9</a:t>
            </a:fld>
            <a:endParaRPr lang="en-US" altLang="en-US" sz="1200" dirty="0">
              <a:latin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2501</TotalTime>
  <Words>1436</Words>
  <Application>Microsoft Office PowerPoint</Application>
  <PresentationFormat>On-screen Show (4:3)</PresentationFormat>
  <Paragraphs>468</Paragraphs>
  <Slides>20</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Cambria</vt:lpstr>
      <vt:lpstr>Office Theme</vt:lpstr>
      <vt:lpstr>New Mexico  Citizen Redistricting Committee Española, NM August 15, 2021 </vt:lpstr>
      <vt:lpstr>Principles of Redistricting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Mexico Legislative Council Redistricting Presentation January 18, 2021</dc:title>
  <dc:creator>Cindy Cribbs</dc:creator>
  <cp:lastModifiedBy>Cyn Cribbs</cp:lastModifiedBy>
  <cp:revision>80</cp:revision>
  <cp:lastPrinted>2021-08-10T20:19:39Z</cp:lastPrinted>
  <dcterms:created xsi:type="dcterms:W3CDTF">2020-12-30T23:28:32Z</dcterms:created>
  <dcterms:modified xsi:type="dcterms:W3CDTF">2021-08-15T03:59:45Z</dcterms:modified>
</cp:coreProperties>
</file>