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7" r:id="rId3"/>
    <p:sldId id="269" r:id="rId4"/>
    <p:sldId id="260" r:id="rId5"/>
    <p:sldId id="261" r:id="rId6"/>
    <p:sldId id="274" r:id="rId7"/>
    <p:sldId id="270" r:id="rId8"/>
    <p:sldId id="271" r:id="rId9"/>
    <p:sldId id="272" r:id="rId10"/>
    <p:sldId id="273" r:id="rId11"/>
    <p:sldId id="258" r:id="rId12"/>
    <p:sldId id="259" r:id="rId13"/>
    <p:sldId id="268" r:id="rId14"/>
    <p:sldId id="27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5" autoAdjust="0"/>
    <p:restoredTop sz="95256" autoAdjust="0"/>
  </p:normalViewPr>
  <p:slideViewPr>
    <p:cSldViewPr snapToGrid="0">
      <p:cViewPr varScale="1">
        <p:scale>
          <a:sx n="82" d="100"/>
          <a:sy n="82" d="100"/>
        </p:scale>
        <p:origin x="4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E15C08-3D95-4F31-A067-04E5E5F4AC85}" type="datetimeFigureOut">
              <a:rPr lang="en-US" smtClean="0"/>
              <a:t>8/14/2021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889CC-0861-4C58-B6AE-1F8DD09A05FE}" type="slidenum">
              <a:rPr lang="en-US" smtClean="0"/>
              <a:t>‹#›</a:t>
            </a:fld>
            <a:endParaRPr lang="en-US"/>
          </a:p>
        </p:txBody>
      </p:sp>
    </p:spTree>
    <p:extLst>
      <p:ext uri="{BB962C8B-B14F-4D97-AF65-F5344CB8AC3E}">
        <p14:creationId xmlns:p14="http://schemas.microsoft.com/office/powerpoint/2010/main" val="272516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Tribes authority for economic development</a:t>
            </a:r>
          </a:p>
          <a:p>
            <a:r>
              <a:rPr lang="en-US" dirty="0"/>
              <a:t>Taxation</a:t>
            </a:r>
          </a:p>
          <a:p>
            <a:endParaRPr lang="en-US" dirty="0"/>
          </a:p>
        </p:txBody>
      </p:sp>
      <p:sp>
        <p:nvSpPr>
          <p:cNvPr id="4" name="Slide Number Placeholder 3"/>
          <p:cNvSpPr>
            <a:spLocks noGrp="1"/>
          </p:cNvSpPr>
          <p:nvPr>
            <p:ph type="sldNum" sz="quarter" idx="5"/>
          </p:nvPr>
        </p:nvSpPr>
        <p:spPr/>
        <p:txBody>
          <a:bodyPr/>
          <a:lstStyle/>
          <a:p>
            <a:fld id="{8792FE76-E88D-41AD-A268-B37FC96727DC}" type="slidenum">
              <a:rPr lang="en-US" smtClean="0"/>
              <a:t>3</a:t>
            </a:fld>
            <a:endParaRPr lang="en-US"/>
          </a:p>
        </p:txBody>
      </p:sp>
    </p:spTree>
    <p:extLst>
      <p:ext uri="{BB962C8B-B14F-4D97-AF65-F5344CB8AC3E}">
        <p14:creationId xmlns:p14="http://schemas.microsoft.com/office/powerpoint/2010/main" val="1846032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31724B8-8E88-4C2E-B68A-78132866D93E}" type="datetimeFigureOut">
              <a:rPr lang="en-US" smtClean="0"/>
              <a:t>8/14/2021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351482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1724B8-8E88-4C2E-B68A-78132866D93E}"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108360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1724B8-8E88-4C2E-B68A-78132866D93E}"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869910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1724B8-8E88-4C2E-B68A-78132866D93E}"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397C-F4C0-4D63-BB9F-75B8DB9FDCC1}"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27788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1724B8-8E88-4C2E-B68A-78132866D93E}"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4043546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31724B8-8E88-4C2E-B68A-78132866D93E}" type="datetimeFigureOut">
              <a:rPr lang="en-US" smtClean="0"/>
              <a:t>8/14/2021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3977679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31724B8-8E88-4C2E-B68A-78132866D93E}" type="datetimeFigureOut">
              <a:rPr lang="en-US" smtClean="0"/>
              <a:t>8/14/2021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2262352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1724B8-8E88-4C2E-B68A-78132866D93E}"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3341664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1724B8-8E88-4C2E-B68A-78132866D93E}"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82040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1724B8-8E88-4C2E-B68A-78132866D93E}"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2331888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1724B8-8E88-4C2E-B68A-78132866D93E}"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1880198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1724B8-8E88-4C2E-B68A-78132866D93E}"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285660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1724B8-8E88-4C2E-B68A-78132866D93E}" type="datetimeFigureOut">
              <a:rPr lang="en-US" smtClean="0"/>
              <a:t>8/14/2021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1910710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1724B8-8E88-4C2E-B68A-78132866D93E}" type="datetimeFigureOut">
              <a:rPr lang="en-US" smtClean="0"/>
              <a:t>8/14/2021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234822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724B8-8E88-4C2E-B68A-78132866D93E}" type="datetimeFigureOut">
              <a:rPr lang="en-US" smtClean="0"/>
              <a:t>8/14/2021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4202761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1724B8-8E88-4C2E-B68A-78132866D93E}"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2573192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1724B8-8E88-4C2E-B68A-78132866D93E}"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397C-F4C0-4D63-BB9F-75B8DB9FDCC1}" type="slidenum">
              <a:rPr lang="en-US" smtClean="0"/>
              <a:t>‹#›</a:t>
            </a:fld>
            <a:endParaRPr lang="en-US"/>
          </a:p>
        </p:txBody>
      </p:sp>
    </p:spTree>
    <p:extLst>
      <p:ext uri="{BB962C8B-B14F-4D97-AF65-F5344CB8AC3E}">
        <p14:creationId xmlns:p14="http://schemas.microsoft.com/office/powerpoint/2010/main" val="218075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31724B8-8E88-4C2E-B68A-78132866D93E}" type="datetimeFigureOut">
              <a:rPr lang="en-US" smtClean="0"/>
              <a:t>8/14/2021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6B1397C-F4C0-4D63-BB9F-75B8DB9FDCC1}" type="slidenum">
              <a:rPr lang="en-US" smtClean="0"/>
              <a:t>‹#›</a:t>
            </a:fld>
            <a:endParaRPr lang="en-US"/>
          </a:p>
        </p:txBody>
      </p:sp>
    </p:spTree>
    <p:extLst>
      <p:ext uri="{BB962C8B-B14F-4D97-AF65-F5344CB8AC3E}">
        <p14:creationId xmlns:p14="http://schemas.microsoft.com/office/powerpoint/2010/main" val="24704552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2182508-8090-468C-B2B3-E2A3CF4383EE}"/>
              </a:ext>
            </a:extLst>
          </p:cNvPr>
          <p:cNvSpPr>
            <a:spLocks noGrp="1"/>
          </p:cNvSpPr>
          <p:nvPr>
            <p:ph type="subTitle" idx="1"/>
          </p:nvPr>
        </p:nvSpPr>
        <p:spPr>
          <a:xfrm>
            <a:off x="6720397" y="967667"/>
            <a:ext cx="5317723" cy="2345640"/>
          </a:xfrm>
        </p:spPr>
        <p:txBody>
          <a:bodyPr/>
          <a:lstStyle/>
          <a:p>
            <a:pPr algn="ctr"/>
            <a:r>
              <a:rPr lang="en-US" b="1" dirty="0"/>
              <a:t>The History of Redistricting, </a:t>
            </a:r>
          </a:p>
          <a:p>
            <a:pPr algn="ctr"/>
            <a:r>
              <a:rPr lang="en-US" b="1" dirty="0"/>
              <a:t>Voting Rights, and the Sovereign Nations </a:t>
            </a:r>
          </a:p>
          <a:p>
            <a:pPr algn="ctr"/>
            <a:r>
              <a:rPr lang="en-US" b="1" dirty="0"/>
              <a:t>of New Mexico</a:t>
            </a:r>
          </a:p>
        </p:txBody>
      </p:sp>
      <p:sp>
        <p:nvSpPr>
          <p:cNvPr id="6" name="TextBox 5">
            <a:extLst>
              <a:ext uri="{FF2B5EF4-FFF2-40B4-BE49-F238E27FC236}">
                <a16:creationId xmlns:a16="http://schemas.microsoft.com/office/drawing/2014/main" id="{76A0DF6F-82F0-4FDD-BB9F-B2477E767CD7}"/>
              </a:ext>
            </a:extLst>
          </p:cNvPr>
          <p:cNvSpPr txBox="1"/>
          <p:nvPr/>
        </p:nvSpPr>
        <p:spPr>
          <a:xfrm>
            <a:off x="2840852" y="5066327"/>
            <a:ext cx="8407155" cy="861774"/>
          </a:xfrm>
          <a:prstGeom prst="rect">
            <a:avLst/>
          </a:prstGeom>
          <a:noFill/>
        </p:spPr>
        <p:txBody>
          <a:bodyPr wrap="square" rtlCol="0">
            <a:spAutoFit/>
          </a:bodyPr>
          <a:lstStyle/>
          <a:p>
            <a:r>
              <a:rPr lang="en-US" dirty="0"/>
              <a:t>Presented by: 		Casey Douma</a:t>
            </a:r>
          </a:p>
          <a:p>
            <a:r>
              <a:rPr lang="en-US" sz="1400" i="1" dirty="0"/>
              <a:t>				(Laguna Pueblo/Hopi-Tewa)</a:t>
            </a:r>
          </a:p>
          <a:p>
            <a:r>
              <a:rPr lang="en-US" dirty="0"/>
              <a:t>				Co-Chair, All Pueblo Council of Governors Redistricting Committee</a:t>
            </a:r>
          </a:p>
        </p:txBody>
      </p:sp>
      <p:pic>
        <p:nvPicPr>
          <p:cNvPr id="7" name="Content Placeholder 4">
            <a:extLst>
              <a:ext uri="{FF2B5EF4-FFF2-40B4-BE49-F238E27FC236}">
                <a16:creationId xmlns:a16="http://schemas.microsoft.com/office/drawing/2014/main" id="{EE420532-549D-485D-8E9A-FB7C909A8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443"/>
            <a:ext cx="6720409" cy="4429957"/>
          </a:xfrm>
          <a:prstGeom prst="rect">
            <a:avLst/>
          </a:prstGeom>
        </p:spPr>
      </p:pic>
    </p:spTree>
    <p:extLst>
      <p:ext uri="{BB962C8B-B14F-4D97-AF65-F5344CB8AC3E}">
        <p14:creationId xmlns:p14="http://schemas.microsoft.com/office/powerpoint/2010/main" val="3308707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EE4A-1A1C-47C8-8284-FC93A919B021}"/>
              </a:ext>
            </a:extLst>
          </p:cNvPr>
          <p:cNvSpPr>
            <a:spLocks noGrp="1"/>
          </p:cNvSpPr>
          <p:nvPr>
            <p:ph type="title"/>
          </p:nvPr>
        </p:nvSpPr>
        <p:spPr>
          <a:xfrm>
            <a:off x="795867" y="365126"/>
            <a:ext cx="9838266" cy="1074208"/>
          </a:xfrm>
        </p:spPr>
        <p:txBody>
          <a:bodyPr>
            <a:normAutofit/>
          </a:bodyPr>
          <a:lstStyle/>
          <a:p>
            <a:pPr algn="ctr"/>
            <a:r>
              <a:rPr lang="en-US" dirty="0"/>
              <a:t>Native American Voting Rights</a:t>
            </a:r>
          </a:p>
        </p:txBody>
      </p:sp>
      <p:pic>
        <p:nvPicPr>
          <p:cNvPr id="9" name="Content Placeholder 8">
            <a:extLst>
              <a:ext uri="{FF2B5EF4-FFF2-40B4-BE49-F238E27FC236}">
                <a16:creationId xmlns:a16="http://schemas.microsoft.com/office/drawing/2014/main" id="{A81206EF-042F-496F-ABC3-947BD7F8E7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6490" y="1631941"/>
            <a:ext cx="5797020" cy="3907191"/>
          </a:xfrm>
        </p:spPr>
      </p:pic>
      <p:sp>
        <p:nvSpPr>
          <p:cNvPr id="12" name="TextBox 11">
            <a:extLst>
              <a:ext uri="{FF2B5EF4-FFF2-40B4-BE49-F238E27FC236}">
                <a16:creationId xmlns:a16="http://schemas.microsoft.com/office/drawing/2014/main" id="{D94256BC-8B87-4DD0-807E-4F694310129A}"/>
              </a:ext>
            </a:extLst>
          </p:cNvPr>
          <p:cNvSpPr txBox="1"/>
          <p:nvPr/>
        </p:nvSpPr>
        <p:spPr>
          <a:xfrm>
            <a:off x="3160450" y="5814874"/>
            <a:ext cx="5903651" cy="646331"/>
          </a:xfrm>
          <a:prstGeom prst="rect">
            <a:avLst/>
          </a:prstGeom>
          <a:noFill/>
        </p:spPr>
        <p:txBody>
          <a:bodyPr wrap="square" rtlCol="0">
            <a:spAutoFit/>
          </a:bodyPr>
          <a:lstStyle/>
          <a:p>
            <a:r>
              <a:rPr lang="en-US" dirty="0"/>
              <a:t>Miguel Trujillo (Isleta Pueblo)</a:t>
            </a:r>
          </a:p>
          <a:p>
            <a:r>
              <a:rPr lang="en-US" dirty="0"/>
              <a:t>In 1948, sued the State of New Mexico for the right to vote</a:t>
            </a:r>
          </a:p>
        </p:txBody>
      </p:sp>
    </p:spTree>
    <p:extLst>
      <p:ext uri="{BB962C8B-B14F-4D97-AF65-F5344CB8AC3E}">
        <p14:creationId xmlns:p14="http://schemas.microsoft.com/office/powerpoint/2010/main" val="81718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2C079-93ED-475B-A6BC-4E28559CAD51}"/>
              </a:ext>
            </a:extLst>
          </p:cNvPr>
          <p:cNvSpPr>
            <a:spLocks noGrp="1"/>
          </p:cNvSpPr>
          <p:nvPr>
            <p:ph type="title"/>
          </p:nvPr>
        </p:nvSpPr>
        <p:spPr>
          <a:xfrm>
            <a:off x="406399" y="365125"/>
            <a:ext cx="11650133" cy="1325563"/>
          </a:xfrm>
        </p:spPr>
        <p:txBody>
          <a:bodyPr>
            <a:normAutofit/>
          </a:bodyPr>
          <a:lstStyle/>
          <a:p>
            <a:pPr algn="ctr"/>
            <a:r>
              <a:rPr lang="en-US" sz="4000" b="1" dirty="0"/>
              <a:t>Electoral Discrimination Against Native Americans</a:t>
            </a:r>
          </a:p>
        </p:txBody>
      </p:sp>
      <p:sp>
        <p:nvSpPr>
          <p:cNvPr id="3" name="Content Placeholder 2">
            <a:extLst>
              <a:ext uri="{FF2B5EF4-FFF2-40B4-BE49-F238E27FC236}">
                <a16:creationId xmlns:a16="http://schemas.microsoft.com/office/drawing/2014/main" id="{98ABDED1-ACEB-49BC-A8A1-350ED66A8216}"/>
              </a:ext>
            </a:extLst>
          </p:cNvPr>
          <p:cNvSpPr>
            <a:spLocks noGrp="1"/>
          </p:cNvSpPr>
          <p:nvPr>
            <p:ph idx="1"/>
          </p:nvPr>
        </p:nvSpPr>
        <p:spPr/>
        <p:txBody>
          <a:bodyPr/>
          <a:lstStyle/>
          <a:p>
            <a:r>
              <a:rPr lang="en-US" dirty="0"/>
              <a:t>New Mexico denied Native Americans the right to vote until 1948 (Pueblo) and 1962 (Navajo). </a:t>
            </a:r>
          </a:p>
          <a:p>
            <a:pPr lvl="1"/>
            <a:r>
              <a:rPr lang="en-US" dirty="0"/>
              <a:t>Trujillo v. </a:t>
            </a:r>
            <a:r>
              <a:rPr lang="en-US" dirty="0" err="1"/>
              <a:t>Garley</a:t>
            </a:r>
            <a:r>
              <a:rPr lang="en-US" dirty="0"/>
              <a:t> (1948) </a:t>
            </a:r>
          </a:p>
          <a:p>
            <a:pPr lvl="1"/>
            <a:r>
              <a:rPr lang="en-US" dirty="0"/>
              <a:t>Montoya v. </a:t>
            </a:r>
            <a:r>
              <a:rPr lang="en-US" dirty="0" err="1"/>
              <a:t>Bolack</a:t>
            </a:r>
            <a:r>
              <a:rPr lang="en-US" dirty="0"/>
              <a:t> (1962)</a:t>
            </a:r>
          </a:p>
          <a:p>
            <a:pPr lvl="1"/>
            <a:endParaRPr lang="en-US" dirty="0"/>
          </a:p>
          <a:p>
            <a:pPr lvl="1"/>
            <a:endParaRPr lang="en-US" dirty="0"/>
          </a:p>
          <a:p>
            <a:r>
              <a:rPr lang="en-US" dirty="0"/>
              <a:t>As a result of past discrimination, many Native Americans in New Mexico grew up in households where voting was not an established practice. </a:t>
            </a:r>
          </a:p>
        </p:txBody>
      </p:sp>
    </p:spTree>
    <p:extLst>
      <p:ext uri="{BB962C8B-B14F-4D97-AF65-F5344CB8AC3E}">
        <p14:creationId xmlns:p14="http://schemas.microsoft.com/office/powerpoint/2010/main" val="2140320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0A19B-01E8-43B3-9118-622254FE1B10}"/>
              </a:ext>
            </a:extLst>
          </p:cNvPr>
          <p:cNvSpPr>
            <a:spLocks noGrp="1"/>
          </p:cNvSpPr>
          <p:nvPr>
            <p:ph type="title"/>
          </p:nvPr>
        </p:nvSpPr>
        <p:spPr/>
        <p:txBody>
          <a:bodyPr/>
          <a:lstStyle/>
          <a:p>
            <a:pPr algn="ctr"/>
            <a:r>
              <a:rPr lang="en-US" b="1" dirty="0"/>
              <a:t>Consent Decree</a:t>
            </a:r>
          </a:p>
        </p:txBody>
      </p:sp>
      <p:sp>
        <p:nvSpPr>
          <p:cNvPr id="3" name="Content Placeholder 2">
            <a:extLst>
              <a:ext uri="{FF2B5EF4-FFF2-40B4-BE49-F238E27FC236}">
                <a16:creationId xmlns:a16="http://schemas.microsoft.com/office/drawing/2014/main" id="{62E4FD4B-F9AD-41FF-9D84-1A760E228147}"/>
              </a:ext>
            </a:extLst>
          </p:cNvPr>
          <p:cNvSpPr>
            <a:spLocks noGrp="1"/>
          </p:cNvSpPr>
          <p:nvPr>
            <p:ph idx="1"/>
          </p:nvPr>
        </p:nvSpPr>
        <p:spPr/>
        <p:txBody>
          <a:bodyPr/>
          <a:lstStyle/>
          <a:p>
            <a:r>
              <a:rPr lang="en-US" dirty="0"/>
              <a:t>Cibola County and Sandoval County </a:t>
            </a:r>
          </a:p>
          <a:p>
            <a:pPr lvl="1"/>
            <a:r>
              <a:rPr lang="en-US" dirty="0"/>
              <a:t>Under Consent Decree starting in 1994 for violations of the Voting Rights Act related to Native Americans. </a:t>
            </a:r>
          </a:p>
          <a:p>
            <a:pPr lvl="1"/>
            <a:r>
              <a:rPr lang="en-US" dirty="0"/>
              <a:t>Sandoval Country Consent Decree extended to 2013.</a:t>
            </a:r>
          </a:p>
          <a:p>
            <a:pPr lvl="1"/>
            <a:r>
              <a:rPr lang="en-US" dirty="0"/>
              <a:t>Cibola County Consent Decree extended to 2012. </a:t>
            </a:r>
          </a:p>
        </p:txBody>
      </p:sp>
    </p:spTree>
    <p:extLst>
      <p:ext uri="{BB962C8B-B14F-4D97-AF65-F5344CB8AC3E}">
        <p14:creationId xmlns:p14="http://schemas.microsoft.com/office/powerpoint/2010/main" val="2261145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FD9A-6EC1-407C-84E9-D9DBA3DFCB9C}"/>
              </a:ext>
            </a:extLst>
          </p:cNvPr>
          <p:cNvSpPr>
            <a:spLocks noGrp="1"/>
          </p:cNvSpPr>
          <p:nvPr>
            <p:ph type="title"/>
          </p:nvPr>
        </p:nvSpPr>
        <p:spPr/>
        <p:txBody>
          <a:bodyPr/>
          <a:lstStyle/>
          <a:p>
            <a:pPr algn="ctr"/>
            <a:r>
              <a:rPr lang="en-US" dirty="0"/>
              <a:t>New Mexico Redistricting </a:t>
            </a:r>
          </a:p>
        </p:txBody>
      </p:sp>
      <p:sp>
        <p:nvSpPr>
          <p:cNvPr id="3" name="Content Placeholder 2">
            <a:extLst>
              <a:ext uri="{FF2B5EF4-FFF2-40B4-BE49-F238E27FC236}">
                <a16:creationId xmlns:a16="http://schemas.microsoft.com/office/drawing/2014/main" id="{C27E3AB2-8033-47EF-A5CF-5C993691D9E9}"/>
              </a:ext>
            </a:extLst>
          </p:cNvPr>
          <p:cNvSpPr>
            <a:spLocks noGrp="1"/>
          </p:cNvSpPr>
          <p:nvPr>
            <p:ph idx="1"/>
          </p:nvPr>
        </p:nvSpPr>
        <p:spPr/>
        <p:txBody>
          <a:bodyPr/>
          <a:lstStyle/>
          <a:p>
            <a:r>
              <a:rPr lang="en-US" dirty="0"/>
              <a:t>2001 New Mexico Redistricting</a:t>
            </a:r>
          </a:p>
          <a:p>
            <a:pPr lvl="1"/>
            <a:r>
              <a:rPr lang="en-US" dirty="0"/>
              <a:t>Jicarilla Apache &amp; Navajo Nation</a:t>
            </a:r>
          </a:p>
          <a:p>
            <a:endParaRPr lang="en-US" dirty="0"/>
          </a:p>
          <a:p>
            <a:endParaRPr lang="en-US" dirty="0"/>
          </a:p>
          <a:p>
            <a:r>
              <a:rPr lang="en-US" dirty="0"/>
              <a:t>2011 New Mexico Redistricting</a:t>
            </a:r>
          </a:p>
          <a:p>
            <a:pPr lvl="1"/>
            <a:r>
              <a:rPr lang="en-US" dirty="0"/>
              <a:t>APCG, Pueblo Nations, Navajo Nation, Jicarilla Apache Nation</a:t>
            </a:r>
          </a:p>
          <a:p>
            <a:pPr lvl="1"/>
            <a:r>
              <a:rPr lang="en-US" dirty="0"/>
              <a:t>Consensus Building </a:t>
            </a:r>
          </a:p>
          <a:p>
            <a:pPr lvl="1"/>
            <a:r>
              <a:rPr lang="en-US" dirty="0"/>
              <a:t>Legislative Session</a:t>
            </a:r>
          </a:p>
          <a:p>
            <a:pPr lvl="1"/>
            <a:r>
              <a:rPr lang="en-US" dirty="0"/>
              <a:t>Litigation </a:t>
            </a:r>
          </a:p>
          <a:p>
            <a:pPr lvl="2"/>
            <a:r>
              <a:rPr lang="en-US" dirty="0"/>
              <a:t>Multi-Tribal Plaintiffs</a:t>
            </a:r>
          </a:p>
        </p:txBody>
      </p:sp>
    </p:spTree>
    <p:extLst>
      <p:ext uri="{BB962C8B-B14F-4D97-AF65-F5344CB8AC3E}">
        <p14:creationId xmlns:p14="http://schemas.microsoft.com/office/powerpoint/2010/main" val="294864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E8CE-AC00-4B27-B59C-0F635815ABC9}"/>
              </a:ext>
            </a:extLst>
          </p:cNvPr>
          <p:cNvSpPr>
            <a:spLocks noGrp="1"/>
          </p:cNvSpPr>
          <p:nvPr>
            <p:ph type="title"/>
          </p:nvPr>
        </p:nvSpPr>
        <p:spPr>
          <a:xfrm>
            <a:off x="130100" y="439770"/>
            <a:ext cx="6895851" cy="1325563"/>
          </a:xfrm>
        </p:spPr>
        <p:txBody>
          <a:bodyPr>
            <a:normAutofit/>
          </a:bodyPr>
          <a:lstStyle/>
          <a:p>
            <a:pPr algn="ctr"/>
            <a:r>
              <a:rPr lang="en-US" sz="4000" dirty="0"/>
              <a:t>Making History: Impacts of Redistricting</a:t>
            </a:r>
          </a:p>
        </p:txBody>
      </p:sp>
      <p:sp>
        <p:nvSpPr>
          <p:cNvPr id="3" name="Content Placeholder 2">
            <a:extLst>
              <a:ext uri="{FF2B5EF4-FFF2-40B4-BE49-F238E27FC236}">
                <a16:creationId xmlns:a16="http://schemas.microsoft.com/office/drawing/2014/main" id="{BC634D0F-01E3-4322-A966-C658A6D33201}"/>
              </a:ext>
            </a:extLst>
          </p:cNvPr>
          <p:cNvSpPr>
            <a:spLocks noGrp="1"/>
          </p:cNvSpPr>
          <p:nvPr>
            <p:ph idx="1"/>
          </p:nvPr>
        </p:nvSpPr>
        <p:spPr>
          <a:xfrm>
            <a:off x="455213" y="3444723"/>
            <a:ext cx="6570738" cy="4422423"/>
          </a:xfrm>
        </p:spPr>
        <p:txBody>
          <a:bodyPr/>
          <a:lstStyle/>
          <a:p>
            <a:r>
              <a:rPr lang="en-US" dirty="0"/>
              <a:t>Laguna Pueblo/Jemez Pueblo</a:t>
            </a:r>
          </a:p>
          <a:p>
            <a:r>
              <a:rPr lang="en-US" dirty="0"/>
              <a:t>One of the 1</a:t>
            </a:r>
            <a:r>
              <a:rPr lang="en-US" baseline="30000" dirty="0"/>
              <a:t>st</a:t>
            </a:r>
            <a:r>
              <a:rPr lang="en-US" dirty="0"/>
              <a:t> Native Women elected to Congress</a:t>
            </a:r>
          </a:p>
          <a:p>
            <a:r>
              <a:rPr lang="en-US" dirty="0"/>
              <a:t>First Native American to head the Dept. of the Interior</a:t>
            </a:r>
          </a:p>
          <a:p>
            <a:pPr marL="0" indent="0">
              <a:buNone/>
            </a:pPr>
            <a:endParaRPr lang="en-US" dirty="0"/>
          </a:p>
        </p:txBody>
      </p:sp>
      <p:pic>
        <p:nvPicPr>
          <p:cNvPr id="1026" name="Picture 2" descr="Deb Haaland Brings Indigenous Style to the Capitol | Vogue">
            <a:extLst>
              <a:ext uri="{FF2B5EF4-FFF2-40B4-BE49-F238E27FC236}">
                <a16:creationId xmlns:a16="http://schemas.microsoft.com/office/drawing/2014/main" id="{0980541B-47D4-4E98-A5ED-D92972A3D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7235" y="36634"/>
            <a:ext cx="5116023" cy="6821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0397D0-02B8-49E2-A1A4-07AAA35933D5}"/>
              </a:ext>
            </a:extLst>
          </p:cNvPr>
          <p:cNvSpPr txBox="1"/>
          <p:nvPr/>
        </p:nvSpPr>
        <p:spPr>
          <a:xfrm>
            <a:off x="188742" y="2168469"/>
            <a:ext cx="5943600" cy="523220"/>
          </a:xfrm>
          <a:prstGeom prst="rect">
            <a:avLst/>
          </a:prstGeom>
          <a:noFill/>
        </p:spPr>
        <p:txBody>
          <a:bodyPr wrap="square" rtlCol="0">
            <a:spAutoFit/>
          </a:bodyPr>
          <a:lstStyle/>
          <a:p>
            <a:pPr algn="ctr"/>
            <a:r>
              <a:rPr lang="en-US" sz="2800" dirty="0"/>
              <a:t>Secretary Debra Haaland</a:t>
            </a:r>
          </a:p>
        </p:txBody>
      </p:sp>
    </p:spTree>
    <p:extLst>
      <p:ext uri="{BB962C8B-B14F-4D97-AF65-F5344CB8AC3E}">
        <p14:creationId xmlns:p14="http://schemas.microsoft.com/office/powerpoint/2010/main" val="3949266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1C1560B-66DF-48DE-98C3-30FA841E75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3648" y="3858963"/>
            <a:ext cx="3378288" cy="2373248"/>
          </a:xfrm>
        </p:spPr>
      </p:pic>
      <p:pic>
        <p:nvPicPr>
          <p:cNvPr id="9" name="Picture 8">
            <a:extLst>
              <a:ext uri="{FF2B5EF4-FFF2-40B4-BE49-F238E27FC236}">
                <a16:creationId xmlns:a16="http://schemas.microsoft.com/office/drawing/2014/main" id="{96331D81-A876-4860-88F2-2920FEF9E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66" y="3858963"/>
            <a:ext cx="3440227" cy="2373248"/>
          </a:xfrm>
          <a:prstGeom prst="rect">
            <a:avLst/>
          </a:prstGeom>
        </p:spPr>
      </p:pic>
      <p:pic>
        <p:nvPicPr>
          <p:cNvPr id="11" name="Picture 10">
            <a:extLst>
              <a:ext uri="{FF2B5EF4-FFF2-40B4-BE49-F238E27FC236}">
                <a16:creationId xmlns:a16="http://schemas.microsoft.com/office/drawing/2014/main" id="{3FB34AFA-8555-4CC3-8311-E927FDA6E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550" y="717832"/>
            <a:ext cx="4051620" cy="2341836"/>
          </a:xfrm>
          <a:prstGeom prst="rect">
            <a:avLst/>
          </a:prstGeom>
        </p:spPr>
      </p:pic>
      <p:pic>
        <p:nvPicPr>
          <p:cNvPr id="13" name="Picture 12">
            <a:extLst>
              <a:ext uri="{FF2B5EF4-FFF2-40B4-BE49-F238E27FC236}">
                <a16:creationId xmlns:a16="http://schemas.microsoft.com/office/drawing/2014/main" id="{D0910F21-A82E-4C70-B6D9-F9276C563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66" y="633390"/>
            <a:ext cx="3234409" cy="2373248"/>
          </a:xfrm>
          <a:prstGeom prst="rect">
            <a:avLst/>
          </a:prstGeom>
        </p:spPr>
      </p:pic>
      <p:pic>
        <p:nvPicPr>
          <p:cNvPr id="15" name="Picture 14">
            <a:extLst>
              <a:ext uri="{FF2B5EF4-FFF2-40B4-BE49-F238E27FC236}">
                <a16:creationId xmlns:a16="http://schemas.microsoft.com/office/drawing/2014/main" id="{0CD09879-DABC-4FBA-B7FD-D3A7716DD7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3648" y="625789"/>
            <a:ext cx="3193906" cy="2380849"/>
          </a:xfrm>
          <a:prstGeom prst="rect">
            <a:avLst/>
          </a:prstGeom>
        </p:spPr>
      </p:pic>
      <p:pic>
        <p:nvPicPr>
          <p:cNvPr id="17" name="Picture 16">
            <a:extLst>
              <a:ext uri="{FF2B5EF4-FFF2-40B4-BE49-F238E27FC236}">
                <a16:creationId xmlns:a16="http://schemas.microsoft.com/office/drawing/2014/main" id="{893A99E3-40AB-4F85-B398-4B0043153A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8550" y="3865837"/>
            <a:ext cx="4051620" cy="2373248"/>
          </a:xfrm>
          <a:prstGeom prst="rect">
            <a:avLst/>
          </a:prstGeom>
        </p:spPr>
      </p:pic>
      <p:sp>
        <p:nvSpPr>
          <p:cNvPr id="18" name="TextBox 17">
            <a:extLst>
              <a:ext uri="{FF2B5EF4-FFF2-40B4-BE49-F238E27FC236}">
                <a16:creationId xmlns:a16="http://schemas.microsoft.com/office/drawing/2014/main" id="{C5C1182F-FB6B-4DB3-9B72-47037DCA14D9}"/>
              </a:ext>
            </a:extLst>
          </p:cNvPr>
          <p:cNvSpPr txBox="1"/>
          <p:nvPr/>
        </p:nvSpPr>
        <p:spPr>
          <a:xfrm>
            <a:off x="451830" y="3059668"/>
            <a:ext cx="3115145" cy="369332"/>
          </a:xfrm>
          <a:prstGeom prst="rect">
            <a:avLst/>
          </a:prstGeom>
          <a:noFill/>
        </p:spPr>
        <p:txBody>
          <a:bodyPr wrap="square" rtlCol="0">
            <a:spAutoFit/>
          </a:bodyPr>
          <a:lstStyle/>
          <a:p>
            <a:r>
              <a:rPr lang="en-US" dirty="0"/>
              <a:t>Indian Removal Era 1828-1887 </a:t>
            </a:r>
          </a:p>
        </p:txBody>
      </p:sp>
      <p:sp>
        <p:nvSpPr>
          <p:cNvPr id="19" name="TextBox 18">
            <a:extLst>
              <a:ext uri="{FF2B5EF4-FFF2-40B4-BE49-F238E27FC236}">
                <a16:creationId xmlns:a16="http://schemas.microsoft.com/office/drawing/2014/main" id="{52D28122-9D53-48D0-8754-5428D5DB07BF}"/>
              </a:ext>
            </a:extLst>
          </p:cNvPr>
          <p:cNvSpPr txBox="1"/>
          <p:nvPr/>
        </p:nvSpPr>
        <p:spPr>
          <a:xfrm>
            <a:off x="4402675" y="3059668"/>
            <a:ext cx="2667429" cy="646331"/>
          </a:xfrm>
          <a:prstGeom prst="rect">
            <a:avLst/>
          </a:prstGeom>
          <a:noFill/>
        </p:spPr>
        <p:txBody>
          <a:bodyPr wrap="square" rtlCol="0">
            <a:spAutoFit/>
          </a:bodyPr>
          <a:lstStyle/>
          <a:p>
            <a:pPr algn="ctr"/>
            <a:r>
              <a:rPr lang="en-US" dirty="0"/>
              <a:t>Allotment/Reservation Era 1887-1934</a:t>
            </a:r>
          </a:p>
        </p:txBody>
      </p:sp>
      <p:sp>
        <p:nvSpPr>
          <p:cNvPr id="20" name="TextBox 19">
            <a:extLst>
              <a:ext uri="{FF2B5EF4-FFF2-40B4-BE49-F238E27FC236}">
                <a16:creationId xmlns:a16="http://schemas.microsoft.com/office/drawing/2014/main" id="{B267524F-7D52-4C0D-B446-A21445A7212B}"/>
              </a:ext>
            </a:extLst>
          </p:cNvPr>
          <p:cNvSpPr txBox="1"/>
          <p:nvPr/>
        </p:nvSpPr>
        <p:spPr>
          <a:xfrm>
            <a:off x="8178801" y="3059668"/>
            <a:ext cx="2898236" cy="369332"/>
          </a:xfrm>
          <a:prstGeom prst="rect">
            <a:avLst/>
          </a:prstGeom>
          <a:noFill/>
        </p:spPr>
        <p:txBody>
          <a:bodyPr wrap="square" rtlCol="0">
            <a:spAutoFit/>
          </a:bodyPr>
          <a:lstStyle/>
          <a:p>
            <a:r>
              <a:rPr lang="en-US" dirty="0"/>
              <a:t>Assimilation Era 1887-1934 </a:t>
            </a:r>
          </a:p>
        </p:txBody>
      </p:sp>
      <p:sp>
        <p:nvSpPr>
          <p:cNvPr id="21" name="TextBox 20">
            <a:extLst>
              <a:ext uri="{FF2B5EF4-FFF2-40B4-BE49-F238E27FC236}">
                <a16:creationId xmlns:a16="http://schemas.microsoft.com/office/drawing/2014/main" id="{E31A8711-D874-4CD3-A280-37DDE91D1DB8}"/>
              </a:ext>
            </a:extLst>
          </p:cNvPr>
          <p:cNvSpPr txBox="1"/>
          <p:nvPr/>
        </p:nvSpPr>
        <p:spPr>
          <a:xfrm>
            <a:off x="505067" y="6224610"/>
            <a:ext cx="3191070" cy="369332"/>
          </a:xfrm>
          <a:prstGeom prst="rect">
            <a:avLst/>
          </a:prstGeom>
          <a:noFill/>
        </p:spPr>
        <p:txBody>
          <a:bodyPr wrap="square" rtlCol="0">
            <a:spAutoFit/>
          </a:bodyPr>
          <a:lstStyle/>
          <a:p>
            <a:r>
              <a:rPr lang="en-US" dirty="0"/>
              <a:t>Indian Reorganization 1934-1945</a:t>
            </a:r>
          </a:p>
        </p:txBody>
      </p:sp>
      <p:sp>
        <p:nvSpPr>
          <p:cNvPr id="22" name="TextBox 21">
            <a:extLst>
              <a:ext uri="{FF2B5EF4-FFF2-40B4-BE49-F238E27FC236}">
                <a16:creationId xmlns:a16="http://schemas.microsoft.com/office/drawing/2014/main" id="{94B48C00-6576-45EF-982E-CA7110324491}"/>
              </a:ext>
            </a:extLst>
          </p:cNvPr>
          <p:cNvSpPr txBox="1"/>
          <p:nvPr/>
        </p:nvSpPr>
        <p:spPr>
          <a:xfrm>
            <a:off x="4472092" y="6184901"/>
            <a:ext cx="2825462" cy="369332"/>
          </a:xfrm>
          <a:prstGeom prst="rect">
            <a:avLst/>
          </a:prstGeom>
          <a:noFill/>
        </p:spPr>
        <p:txBody>
          <a:bodyPr wrap="square" rtlCol="0">
            <a:spAutoFit/>
          </a:bodyPr>
          <a:lstStyle/>
          <a:p>
            <a:r>
              <a:rPr lang="en-US" dirty="0"/>
              <a:t>Termination Era 1945-1968</a:t>
            </a:r>
          </a:p>
        </p:txBody>
      </p:sp>
      <p:sp>
        <p:nvSpPr>
          <p:cNvPr id="23" name="TextBox 22">
            <a:extLst>
              <a:ext uri="{FF2B5EF4-FFF2-40B4-BE49-F238E27FC236}">
                <a16:creationId xmlns:a16="http://schemas.microsoft.com/office/drawing/2014/main" id="{85453B3E-A784-453F-B1DF-E124AEF669FE}"/>
              </a:ext>
            </a:extLst>
          </p:cNvPr>
          <p:cNvSpPr txBox="1"/>
          <p:nvPr/>
        </p:nvSpPr>
        <p:spPr>
          <a:xfrm>
            <a:off x="7996785" y="6224610"/>
            <a:ext cx="3743385" cy="369332"/>
          </a:xfrm>
          <a:prstGeom prst="rect">
            <a:avLst/>
          </a:prstGeom>
          <a:noFill/>
        </p:spPr>
        <p:txBody>
          <a:bodyPr wrap="square" rtlCol="0">
            <a:spAutoFit/>
          </a:bodyPr>
          <a:lstStyle/>
          <a:p>
            <a:r>
              <a:rPr lang="en-US" dirty="0"/>
              <a:t>Self-Determination Era 1968-2000</a:t>
            </a:r>
          </a:p>
        </p:txBody>
      </p:sp>
      <p:sp>
        <p:nvSpPr>
          <p:cNvPr id="2" name="TextBox 1">
            <a:extLst>
              <a:ext uri="{FF2B5EF4-FFF2-40B4-BE49-F238E27FC236}">
                <a16:creationId xmlns:a16="http://schemas.microsoft.com/office/drawing/2014/main" id="{64196583-6A79-480F-8A9D-992589D21A77}"/>
              </a:ext>
            </a:extLst>
          </p:cNvPr>
          <p:cNvSpPr txBox="1"/>
          <p:nvPr/>
        </p:nvSpPr>
        <p:spPr>
          <a:xfrm>
            <a:off x="3799607" y="86267"/>
            <a:ext cx="3888943" cy="369332"/>
          </a:xfrm>
          <a:prstGeom prst="rect">
            <a:avLst/>
          </a:prstGeom>
          <a:noFill/>
        </p:spPr>
        <p:txBody>
          <a:bodyPr wrap="square" rtlCol="0">
            <a:spAutoFit/>
          </a:bodyPr>
          <a:lstStyle/>
          <a:p>
            <a:r>
              <a:rPr lang="en-US" dirty="0"/>
              <a:t>Historic Eras of Federal Indian Policy</a:t>
            </a:r>
          </a:p>
        </p:txBody>
      </p:sp>
    </p:spTree>
    <p:extLst>
      <p:ext uri="{BB962C8B-B14F-4D97-AF65-F5344CB8AC3E}">
        <p14:creationId xmlns:p14="http://schemas.microsoft.com/office/powerpoint/2010/main" val="352524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5874-5E73-45C8-B215-D229FFC8E364}"/>
              </a:ext>
            </a:extLst>
          </p:cNvPr>
          <p:cNvSpPr>
            <a:spLocks noGrp="1"/>
          </p:cNvSpPr>
          <p:nvPr>
            <p:ph type="title"/>
          </p:nvPr>
        </p:nvSpPr>
        <p:spPr>
          <a:xfrm>
            <a:off x="919119" y="345017"/>
            <a:ext cx="10353762" cy="1257300"/>
          </a:xfrm>
        </p:spPr>
        <p:txBody>
          <a:bodyPr/>
          <a:lstStyle/>
          <a:p>
            <a:pPr algn="ctr"/>
            <a:r>
              <a:rPr lang="en-US" dirty="0"/>
              <a:t>Sovereign Nations</a:t>
            </a:r>
          </a:p>
        </p:txBody>
      </p:sp>
      <p:sp>
        <p:nvSpPr>
          <p:cNvPr id="4" name="Content Placeholder 3">
            <a:extLst>
              <a:ext uri="{FF2B5EF4-FFF2-40B4-BE49-F238E27FC236}">
                <a16:creationId xmlns:a16="http://schemas.microsoft.com/office/drawing/2014/main" id="{AA0216C6-CCED-4338-8477-1C1BB470F7C6}"/>
              </a:ext>
            </a:extLst>
          </p:cNvPr>
          <p:cNvSpPr>
            <a:spLocks noGrp="1"/>
          </p:cNvSpPr>
          <p:nvPr>
            <p:ph idx="1"/>
          </p:nvPr>
        </p:nvSpPr>
        <p:spPr>
          <a:xfrm>
            <a:off x="5674940" y="1866900"/>
            <a:ext cx="6076794" cy="4646083"/>
          </a:xfrm>
        </p:spPr>
        <p:txBody>
          <a:bodyPr>
            <a:normAutofit fontScale="92500"/>
          </a:bodyPr>
          <a:lstStyle/>
          <a:p>
            <a:r>
              <a:rPr lang="en-US" dirty="0"/>
              <a:t>Tribal Nations are sovereign governments, with citizens, designated boundaries, governed by laws, tied to unique cultures and languages. </a:t>
            </a:r>
          </a:p>
          <a:p>
            <a:r>
              <a:rPr lang="en-US" dirty="0"/>
              <a:t>Tribal Nation’s inherent authority is not given to tribes by the United States.  A tribes authority to govern predates the United States Constitution. </a:t>
            </a:r>
          </a:p>
          <a:p>
            <a:pPr lvl="1"/>
            <a:r>
              <a:rPr lang="en-US" dirty="0"/>
              <a:t>Talton v. Mayes, 163 U.S. 376 (1898).</a:t>
            </a:r>
          </a:p>
          <a:p>
            <a:r>
              <a:rPr lang="en-US" dirty="0"/>
              <a:t>Political Distinction vs. Racial Preference</a:t>
            </a:r>
          </a:p>
          <a:p>
            <a:pPr lvl="1"/>
            <a:r>
              <a:rPr lang="en-US" dirty="0"/>
              <a:t>Morton v. </a:t>
            </a:r>
            <a:r>
              <a:rPr lang="en-US" dirty="0" err="1"/>
              <a:t>Mancari</a:t>
            </a:r>
            <a:r>
              <a:rPr lang="en-US" dirty="0"/>
              <a:t>, 417 US 535 (1974).</a:t>
            </a:r>
          </a:p>
          <a:p>
            <a:endParaRPr lang="en-US" dirty="0"/>
          </a:p>
        </p:txBody>
      </p:sp>
      <p:pic>
        <p:nvPicPr>
          <p:cNvPr id="5" name="Content Placeholder 4">
            <a:extLst>
              <a:ext uri="{FF2B5EF4-FFF2-40B4-BE49-F238E27FC236}">
                <a16:creationId xmlns:a16="http://schemas.microsoft.com/office/drawing/2014/main" id="{E0268357-B241-472E-84EF-95E6CC6BC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43" y="1866900"/>
            <a:ext cx="4761144" cy="3636433"/>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364087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D622-456C-4C2E-9241-54324AEFA1A3}"/>
              </a:ext>
            </a:extLst>
          </p:cNvPr>
          <p:cNvSpPr>
            <a:spLocks noGrp="1"/>
          </p:cNvSpPr>
          <p:nvPr>
            <p:ph type="title"/>
          </p:nvPr>
        </p:nvSpPr>
        <p:spPr>
          <a:xfrm>
            <a:off x="838200" y="365125"/>
            <a:ext cx="10515600" cy="859993"/>
          </a:xfrm>
        </p:spPr>
        <p:txBody>
          <a:bodyPr>
            <a:normAutofit/>
          </a:bodyPr>
          <a:lstStyle/>
          <a:p>
            <a:pPr algn="ctr"/>
            <a:r>
              <a:rPr lang="en-US" sz="3200" b="1" dirty="0"/>
              <a:t>Self-Determination, Consultation, and Consent</a:t>
            </a:r>
          </a:p>
        </p:txBody>
      </p:sp>
      <p:sp>
        <p:nvSpPr>
          <p:cNvPr id="3" name="Content Placeholder 2">
            <a:extLst>
              <a:ext uri="{FF2B5EF4-FFF2-40B4-BE49-F238E27FC236}">
                <a16:creationId xmlns:a16="http://schemas.microsoft.com/office/drawing/2014/main" id="{EC9FFB42-ECE8-4C62-B9DC-05EADE694100}"/>
              </a:ext>
            </a:extLst>
          </p:cNvPr>
          <p:cNvSpPr>
            <a:spLocks noGrp="1"/>
          </p:cNvSpPr>
          <p:nvPr>
            <p:ph idx="1"/>
          </p:nvPr>
        </p:nvSpPr>
        <p:spPr>
          <a:xfrm>
            <a:off x="745724" y="1464816"/>
            <a:ext cx="10608076" cy="4712147"/>
          </a:xfrm>
        </p:spPr>
        <p:txBody>
          <a:bodyPr>
            <a:normAutofit fontScale="70000" lnSpcReduction="20000"/>
          </a:bodyPr>
          <a:lstStyle/>
          <a:p>
            <a:r>
              <a:rPr lang="en-US" sz="2300" u="sng" dirty="0"/>
              <a:t>State of New Mexico</a:t>
            </a:r>
          </a:p>
          <a:p>
            <a:pPr lvl="1"/>
            <a:r>
              <a:rPr lang="en-US" sz="1900" dirty="0"/>
              <a:t>State -Tribal Collaboration Act (2009)</a:t>
            </a:r>
          </a:p>
          <a:p>
            <a:endParaRPr lang="en-US" sz="2300" dirty="0"/>
          </a:p>
          <a:p>
            <a:r>
              <a:rPr lang="en-US" sz="2300" u="sng" dirty="0"/>
              <a:t>U.S. Executive Orders</a:t>
            </a:r>
          </a:p>
          <a:p>
            <a:pPr lvl="1"/>
            <a:r>
              <a:rPr lang="en-US" sz="2300" dirty="0"/>
              <a:t>Executive Order 13175 (2000):  Consultation and Coordination with Indian Tribal Governments</a:t>
            </a:r>
          </a:p>
          <a:p>
            <a:pPr lvl="1"/>
            <a:r>
              <a:rPr lang="en-US" sz="2300" dirty="0"/>
              <a:t>Presidential Memorandum Nov. 5, 2009.</a:t>
            </a:r>
          </a:p>
          <a:p>
            <a:pPr lvl="2"/>
            <a:r>
              <a:rPr lang="en-US" sz="2300" dirty="0"/>
              <a:t>Directing each agency to submit a detailed plan of action to implement Executive Order 13175.</a:t>
            </a:r>
          </a:p>
          <a:p>
            <a:pPr lvl="1">
              <a:buClr>
                <a:srgbClr val="E3E8E2"/>
              </a:buClr>
            </a:pPr>
            <a:r>
              <a:rPr lang="en-US" sz="2300" dirty="0">
                <a:ln>
                  <a:solidFill>
                    <a:srgbClr val="000000">
                      <a:lumMod val="75000"/>
                      <a:lumOff val="25000"/>
                      <a:alpha val="10000"/>
                    </a:srgbClr>
                  </a:solidFill>
                </a:ln>
                <a:solidFill>
                  <a:srgbClr val="E3E8E2"/>
                </a:solidFill>
                <a:effectLst>
                  <a:outerShdw blurRad="9525" dist="25400" dir="14640000" algn="tl" rotWithShape="0">
                    <a:srgbClr val="000000">
                      <a:alpha val="30000"/>
                    </a:srgbClr>
                  </a:outerShdw>
                </a:effectLst>
              </a:rPr>
              <a:t>DOT Order 5301.1 (Nov. 1999): Directs DOT to build more effective working relationships with tribal governments. </a:t>
            </a:r>
          </a:p>
          <a:p>
            <a:pPr lvl="1">
              <a:buClr>
                <a:srgbClr val="E3E8E2"/>
              </a:buClr>
            </a:pPr>
            <a:endParaRPr lang="en-US" sz="2300" dirty="0"/>
          </a:p>
          <a:p>
            <a:r>
              <a:rPr lang="en-US" sz="2300" u="sng" dirty="0"/>
              <a:t>Federal Law</a:t>
            </a:r>
          </a:p>
          <a:p>
            <a:pPr lvl="1"/>
            <a:r>
              <a:rPr lang="en-US" sz="2300" dirty="0"/>
              <a:t>National Historic Preservation Act Section 106: Requires consultation with Indian tribes whenever an agency’s undertakings may impact historic places associated with the a tribe.  </a:t>
            </a:r>
          </a:p>
          <a:p>
            <a:pPr lvl="1"/>
            <a:r>
              <a:rPr lang="en-US" sz="2300" dirty="0"/>
              <a:t>National Environmental Policy Act (NEPA). </a:t>
            </a:r>
          </a:p>
          <a:p>
            <a:pPr lvl="1"/>
            <a:r>
              <a:rPr lang="en-US" sz="2300" dirty="0"/>
              <a:t>Native American Graves Protection &amp; Repatriation Act  (NAGPRA). </a:t>
            </a:r>
          </a:p>
          <a:p>
            <a:pPr lvl="1"/>
            <a:r>
              <a:rPr lang="en-US" sz="2300" dirty="0"/>
              <a:t>American Indian Religious Freedom Act of 1978. </a:t>
            </a:r>
          </a:p>
          <a:p>
            <a:pPr marL="450000" lvl="1" indent="0">
              <a:buNone/>
            </a:pPr>
            <a:endParaRPr lang="en-US" sz="2300" dirty="0"/>
          </a:p>
          <a:p>
            <a:r>
              <a:rPr lang="en-US" sz="2300" u="sng" dirty="0"/>
              <a:t>United Nations Declaration on the Rights of Indigenous Peoples (2007)</a:t>
            </a:r>
          </a:p>
          <a:p>
            <a:pPr lvl="1"/>
            <a:r>
              <a:rPr lang="en-US" sz="2300" dirty="0"/>
              <a:t>Free, Prior, and Informed Consent</a:t>
            </a:r>
          </a:p>
          <a:p>
            <a:pPr lvl="1"/>
            <a:r>
              <a:rPr lang="en-US" sz="2300" dirty="0"/>
              <a:t>Aspirational goals of the United States.</a:t>
            </a:r>
          </a:p>
          <a:p>
            <a:endParaRPr lang="en-US" dirty="0"/>
          </a:p>
        </p:txBody>
      </p:sp>
    </p:spTree>
    <p:extLst>
      <p:ext uri="{BB962C8B-B14F-4D97-AF65-F5344CB8AC3E}">
        <p14:creationId xmlns:p14="http://schemas.microsoft.com/office/powerpoint/2010/main" val="94996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8336-219C-45AF-8D6C-ECBE3A6DB1C2}"/>
              </a:ext>
            </a:extLst>
          </p:cNvPr>
          <p:cNvSpPr>
            <a:spLocks noGrp="1"/>
          </p:cNvSpPr>
          <p:nvPr>
            <p:ph type="title"/>
          </p:nvPr>
        </p:nvSpPr>
        <p:spPr/>
        <p:txBody>
          <a:bodyPr/>
          <a:lstStyle/>
          <a:p>
            <a:pPr algn="ctr"/>
            <a:r>
              <a:rPr lang="en-US" dirty="0"/>
              <a:t>Tribal Nations Today</a:t>
            </a:r>
          </a:p>
        </p:txBody>
      </p:sp>
      <p:pic>
        <p:nvPicPr>
          <p:cNvPr id="4" name="Content Placeholder 3">
            <a:extLst>
              <a:ext uri="{FF2B5EF4-FFF2-40B4-BE49-F238E27FC236}">
                <a16:creationId xmlns:a16="http://schemas.microsoft.com/office/drawing/2014/main" id="{87DF319D-439E-4333-8FB9-7448E63DA2A5}"/>
              </a:ext>
            </a:extLst>
          </p:cNvPr>
          <p:cNvPicPr>
            <a:picLocks noGrp="1" noChangeAspect="1"/>
          </p:cNvPicPr>
          <p:nvPr>
            <p:ph idx="1"/>
          </p:nvPr>
        </p:nvPicPr>
        <p:blipFill>
          <a:blip r:embed="rId2"/>
          <a:stretch>
            <a:fillRect/>
          </a:stretch>
        </p:blipFill>
        <p:spPr>
          <a:xfrm>
            <a:off x="3249334" y="1825625"/>
            <a:ext cx="5975906" cy="4351338"/>
          </a:xfrm>
          <a:prstGeom prst="rect">
            <a:avLst/>
          </a:prstGeom>
        </p:spPr>
      </p:pic>
      <p:sp>
        <p:nvSpPr>
          <p:cNvPr id="5" name="TextBox 4">
            <a:extLst>
              <a:ext uri="{FF2B5EF4-FFF2-40B4-BE49-F238E27FC236}">
                <a16:creationId xmlns:a16="http://schemas.microsoft.com/office/drawing/2014/main" id="{AB62941E-89D2-4C8B-A245-66A5AD020502}"/>
              </a:ext>
            </a:extLst>
          </p:cNvPr>
          <p:cNvSpPr txBox="1"/>
          <p:nvPr/>
        </p:nvSpPr>
        <p:spPr>
          <a:xfrm>
            <a:off x="9225240" y="6492875"/>
            <a:ext cx="4145872" cy="276999"/>
          </a:xfrm>
          <a:prstGeom prst="rect">
            <a:avLst/>
          </a:prstGeom>
          <a:noFill/>
        </p:spPr>
        <p:txBody>
          <a:bodyPr wrap="square" rtlCol="0">
            <a:spAutoFit/>
          </a:bodyPr>
          <a:lstStyle/>
          <a:p>
            <a:r>
              <a:rPr lang="en-US" sz="1200" dirty="0"/>
              <a:t>* National Congress of American Indians</a:t>
            </a:r>
          </a:p>
        </p:txBody>
      </p:sp>
    </p:spTree>
    <p:extLst>
      <p:ext uri="{BB962C8B-B14F-4D97-AF65-F5344CB8AC3E}">
        <p14:creationId xmlns:p14="http://schemas.microsoft.com/office/powerpoint/2010/main" val="2208717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4C2D-D32E-4D7A-9509-61C9750A604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5BDAED8-0776-4417-859F-A465891DA0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3245372" cy="4351338"/>
          </a:xfrm>
        </p:spPr>
      </p:pic>
      <p:pic>
        <p:nvPicPr>
          <p:cNvPr id="7" name="Picture 6">
            <a:extLst>
              <a:ext uri="{FF2B5EF4-FFF2-40B4-BE49-F238E27FC236}">
                <a16:creationId xmlns:a16="http://schemas.microsoft.com/office/drawing/2014/main" id="{96DCF564-E5AB-454A-8F31-4B971682B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372" y="-1"/>
            <a:ext cx="5962614" cy="4438835"/>
          </a:xfrm>
          <a:prstGeom prst="rect">
            <a:avLst/>
          </a:prstGeom>
        </p:spPr>
      </p:pic>
      <p:pic>
        <p:nvPicPr>
          <p:cNvPr id="9" name="Picture 8">
            <a:extLst>
              <a:ext uri="{FF2B5EF4-FFF2-40B4-BE49-F238E27FC236}">
                <a16:creationId xmlns:a16="http://schemas.microsoft.com/office/drawing/2014/main" id="{4C63C074-3F02-405E-BD55-27FA42996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 y="4267200"/>
            <a:ext cx="4095750" cy="2590800"/>
          </a:xfrm>
          <a:prstGeom prst="rect">
            <a:avLst/>
          </a:prstGeom>
        </p:spPr>
      </p:pic>
      <p:pic>
        <p:nvPicPr>
          <p:cNvPr id="13" name="Picture 12">
            <a:extLst>
              <a:ext uri="{FF2B5EF4-FFF2-40B4-BE49-F238E27FC236}">
                <a16:creationId xmlns:a16="http://schemas.microsoft.com/office/drawing/2014/main" id="{249EFEB4-4E4C-4D66-84F3-8AF48EA4A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9636" y="4428969"/>
            <a:ext cx="1903535" cy="2429030"/>
          </a:xfrm>
          <a:prstGeom prst="rect">
            <a:avLst/>
          </a:prstGeom>
        </p:spPr>
      </p:pic>
      <p:pic>
        <p:nvPicPr>
          <p:cNvPr id="14" name="Picture 13">
            <a:extLst>
              <a:ext uri="{FF2B5EF4-FFF2-40B4-BE49-F238E27FC236}">
                <a16:creationId xmlns:a16="http://schemas.microsoft.com/office/drawing/2014/main" id="{F16B0FE5-CEB8-408D-894F-EA692078F196}"/>
              </a:ext>
            </a:extLst>
          </p:cNvPr>
          <p:cNvPicPr>
            <a:picLocks noChangeAspect="1"/>
          </p:cNvPicPr>
          <p:nvPr/>
        </p:nvPicPr>
        <p:blipFill>
          <a:blip r:embed="rId6"/>
          <a:stretch>
            <a:fillRect/>
          </a:stretch>
        </p:blipFill>
        <p:spPr>
          <a:xfrm>
            <a:off x="8783171" y="4321661"/>
            <a:ext cx="3494646" cy="2526476"/>
          </a:xfrm>
          <a:prstGeom prst="rect">
            <a:avLst/>
          </a:prstGeom>
        </p:spPr>
      </p:pic>
      <p:pic>
        <p:nvPicPr>
          <p:cNvPr id="16" name="Picture 15">
            <a:extLst>
              <a:ext uri="{FF2B5EF4-FFF2-40B4-BE49-F238E27FC236}">
                <a16:creationId xmlns:a16="http://schemas.microsoft.com/office/drawing/2014/main" id="{DDFC15CB-C4FB-4BEE-AC98-CC7E7EFB5F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1136" y="4428969"/>
            <a:ext cx="3238500" cy="2390775"/>
          </a:xfrm>
          <a:prstGeom prst="rect">
            <a:avLst/>
          </a:prstGeom>
        </p:spPr>
      </p:pic>
      <p:sp>
        <p:nvSpPr>
          <p:cNvPr id="17" name="TextBox 16">
            <a:extLst>
              <a:ext uri="{FF2B5EF4-FFF2-40B4-BE49-F238E27FC236}">
                <a16:creationId xmlns:a16="http://schemas.microsoft.com/office/drawing/2014/main" id="{4BCCE39B-C09F-4243-890E-6538D777B20C}"/>
              </a:ext>
            </a:extLst>
          </p:cNvPr>
          <p:cNvSpPr txBox="1"/>
          <p:nvPr/>
        </p:nvSpPr>
        <p:spPr>
          <a:xfrm>
            <a:off x="3245372" y="38256"/>
            <a:ext cx="5632298" cy="646331"/>
          </a:xfrm>
          <a:prstGeom prst="rect">
            <a:avLst/>
          </a:prstGeom>
          <a:noFill/>
        </p:spPr>
        <p:txBody>
          <a:bodyPr wrap="square" rtlCol="0">
            <a:spAutoFit/>
          </a:bodyPr>
          <a:lstStyle/>
          <a:p>
            <a:r>
              <a:rPr lang="en-US" sz="3600" b="1" dirty="0"/>
              <a:t>Communities of Interests</a:t>
            </a:r>
          </a:p>
        </p:txBody>
      </p:sp>
      <p:pic>
        <p:nvPicPr>
          <p:cNvPr id="18" name="Picture 17">
            <a:extLst>
              <a:ext uri="{FF2B5EF4-FFF2-40B4-BE49-F238E27FC236}">
                <a16:creationId xmlns:a16="http://schemas.microsoft.com/office/drawing/2014/main" id="{516EEE7A-026E-436D-A9DA-2CB9471A3AB1}"/>
              </a:ext>
            </a:extLst>
          </p:cNvPr>
          <p:cNvPicPr>
            <a:picLocks noChangeAspect="1"/>
          </p:cNvPicPr>
          <p:nvPr/>
        </p:nvPicPr>
        <p:blipFill>
          <a:blip r:embed="rId8"/>
          <a:stretch>
            <a:fillRect/>
          </a:stretch>
        </p:blipFill>
        <p:spPr>
          <a:xfrm>
            <a:off x="9207986" y="9864"/>
            <a:ext cx="2984014" cy="4419106"/>
          </a:xfrm>
          <a:prstGeom prst="rect">
            <a:avLst/>
          </a:prstGeom>
        </p:spPr>
      </p:pic>
    </p:spTree>
    <p:extLst>
      <p:ext uri="{BB962C8B-B14F-4D97-AF65-F5344CB8AC3E}">
        <p14:creationId xmlns:p14="http://schemas.microsoft.com/office/powerpoint/2010/main" val="2950130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26DD43-9E25-40BD-BF47-17C9CB525B51}"/>
              </a:ext>
            </a:extLst>
          </p:cNvPr>
          <p:cNvPicPr>
            <a:picLocks noGrp="1" noChangeAspect="1"/>
          </p:cNvPicPr>
          <p:nvPr>
            <p:ph idx="1"/>
          </p:nvPr>
        </p:nvPicPr>
        <p:blipFill>
          <a:blip r:embed="rId2"/>
          <a:stretch>
            <a:fillRect/>
          </a:stretch>
        </p:blipFill>
        <p:spPr>
          <a:xfrm>
            <a:off x="575733" y="247464"/>
            <a:ext cx="4825999" cy="6245411"/>
          </a:xfrm>
          <a:prstGeom prst="rect">
            <a:avLst/>
          </a:prstGeom>
        </p:spPr>
      </p:pic>
      <p:sp>
        <p:nvSpPr>
          <p:cNvPr id="5" name="TextBox 4">
            <a:extLst>
              <a:ext uri="{FF2B5EF4-FFF2-40B4-BE49-F238E27FC236}">
                <a16:creationId xmlns:a16="http://schemas.microsoft.com/office/drawing/2014/main" id="{3C1949E7-6FCA-4FFC-8490-B8DF25C98FA7}"/>
              </a:ext>
            </a:extLst>
          </p:cNvPr>
          <p:cNvSpPr txBox="1"/>
          <p:nvPr/>
        </p:nvSpPr>
        <p:spPr>
          <a:xfrm>
            <a:off x="5791200" y="457200"/>
            <a:ext cx="6079067" cy="5078313"/>
          </a:xfrm>
          <a:prstGeom prst="rect">
            <a:avLst/>
          </a:prstGeom>
          <a:noFill/>
        </p:spPr>
        <p:txBody>
          <a:bodyPr wrap="square" rtlCol="0">
            <a:spAutoFit/>
          </a:bodyPr>
          <a:lstStyle/>
          <a:p>
            <a:pPr algn="ctr"/>
            <a:r>
              <a:rPr lang="en-US" b="1" dirty="0"/>
              <a:t>New Mexico Pueblos, Nations, Tribes</a:t>
            </a:r>
          </a:p>
          <a:p>
            <a:endParaRPr lang="en-US" dirty="0"/>
          </a:p>
          <a:p>
            <a:pPr lvl="3"/>
            <a:r>
              <a:rPr lang="en-US" b="1" u="sng" dirty="0"/>
              <a:t>Pueblos</a:t>
            </a:r>
          </a:p>
          <a:p>
            <a:pPr marL="285750" indent="-285750">
              <a:buFont typeface="Arial" panose="020B0604020202020204" pitchFamily="34" charset="0"/>
              <a:buChar char="•"/>
            </a:pPr>
            <a:r>
              <a:rPr lang="en-US" dirty="0"/>
              <a:t>Acoma				San Felipe</a:t>
            </a:r>
          </a:p>
          <a:p>
            <a:pPr marL="285750" indent="-285750">
              <a:buFont typeface="Arial" panose="020B0604020202020204" pitchFamily="34" charset="0"/>
              <a:buChar char="•"/>
            </a:pPr>
            <a:r>
              <a:rPr lang="en-US" dirty="0"/>
              <a:t>Cochiti				San Ildefonso</a:t>
            </a:r>
          </a:p>
          <a:p>
            <a:pPr marL="285750" indent="-285750">
              <a:buFont typeface="Arial" panose="020B0604020202020204" pitchFamily="34" charset="0"/>
              <a:buChar char="•"/>
            </a:pPr>
            <a:r>
              <a:rPr lang="en-US" dirty="0"/>
              <a:t>Isleta					Santa Ana</a:t>
            </a:r>
          </a:p>
          <a:p>
            <a:pPr marL="285750" indent="-285750">
              <a:buFont typeface="Arial" panose="020B0604020202020204" pitchFamily="34" charset="0"/>
              <a:buChar char="•"/>
            </a:pPr>
            <a:r>
              <a:rPr lang="en-US" dirty="0"/>
              <a:t>Jemez					Santa Clara</a:t>
            </a:r>
          </a:p>
          <a:p>
            <a:pPr marL="285750" indent="-285750">
              <a:buFont typeface="Arial" panose="020B0604020202020204" pitchFamily="34" charset="0"/>
              <a:buChar char="•"/>
            </a:pPr>
            <a:r>
              <a:rPr lang="en-US" dirty="0"/>
              <a:t>Laguna				</a:t>
            </a:r>
            <a:r>
              <a:rPr lang="en-US" dirty="0" err="1"/>
              <a:t>Kewa</a:t>
            </a:r>
            <a:endParaRPr lang="en-US" dirty="0"/>
          </a:p>
          <a:p>
            <a:pPr marL="285750" indent="-285750">
              <a:buFont typeface="Arial" panose="020B0604020202020204" pitchFamily="34" charset="0"/>
              <a:buChar char="•"/>
            </a:pPr>
            <a:r>
              <a:rPr lang="en-US" dirty="0"/>
              <a:t>Nambe				Taos					</a:t>
            </a:r>
          </a:p>
          <a:p>
            <a:pPr marL="285750" indent="-285750">
              <a:buFont typeface="Arial" panose="020B0604020202020204" pitchFamily="34" charset="0"/>
              <a:buChar char="•"/>
            </a:pPr>
            <a:r>
              <a:rPr lang="en-US" dirty="0"/>
              <a:t>Ohkay Owingeh 		Tesuque</a:t>
            </a:r>
          </a:p>
          <a:p>
            <a:pPr marL="285750" indent="-285750">
              <a:buFont typeface="Arial" panose="020B0604020202020204" pitchFamily="34" charset="0"/>
              <a:buChar char="•"/>
            </a:pPr>
            <a:r>
              <a:rPr lang="en-US" dirty="0"/>
              <a:t>Picuris					Zuni</a:t>
            </a:r>
          </a:p>
          <a:p>
            <a:pPr marL="285750" indent="-285750">
              <a:buFont typeface="Arial" panose="020B0604020202020204" pitchFamily="34" charset="0"/>
              <a:buChar char="•"/>
            </a:pPr>
            <a:r>
              <a:rPr lang="en-US" dirty="0"/>
              <a:t>Pojoaque				Zia</a:t>
            </a:r>
          </a:p>
          <a:p>
            <a:pPr marL="285750" indent="-285750">
              <a:buFont typeface="Arial" panose="020B0604020202020204" pitchFamily="34" charset="0"/>
              <a:buChar char="•"/>
            </a:pPr>
            <a:r>
              <a:rPr lang="en-US" dirty="0"/>
              <a:t>Sandia </a:t>
            </a:r>
          </a:p>
          <a:p>
            <a:pPr marL="285750" indent="-285750">
              <a:buFont typeface="Arial" panose="020B0604020202020204" pitchFamily="34" charset="0"/>
              <a:buChar char="•"/>
            </a:pPr>
            <a:endParaRPr lang="en-US" dirty="0"/>
          </a:p>
          <a:p>
            <a:r>
              <a:rPr lang="en-US" b="1" dirty="0"/>
              <a:t>Navajo Nation</a:t>
            </a:r>
          </a:p>
          <a:p>
            <a:r>
              <a:rPr lang="en-US" b="1" dirty="0"/>
              <a:t>Jicarilla Apache Nation</a:t>
            </a:r>
          </a:p>
          <a:p>
            <a:r>
              <a:rPr lang="en-US" b="1" dirty="0"/>
              <a:t>Mescalero Apache Tribe</a:t>
            </a:r>
          </a:p>
          <a:p>
            <a:r>
              <a:rPr lang="en-US" b="1" dirty="0"/>
              <a:t>Fort Sill Apache Tribe</a:t>
            </a:r>
          </a:p>
        </p:txBody>
      </p:sp>
    </p:spTree>
    <p:extLst>
      <p:ext uri="{BB962C8B-B14F-4D97-AF65-F5344CB8AC3E}">
        <p14:creationId xmlns:p14="http://schemas.microsoft.com/office/powerpoint/2010/main" val="614061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76DA-F666-43C5-BC5B-1DC457033BC3}"/>
              </a:ext>
            </a:extLst>
          </p:cNvPr>
          <p:cNvSpPr>
            <a:spLocks noGrp="1"/>
          </p:cNvSpPr>
          <p:nvPr>
            <p:ph type="title"/>
          </p:nvPr>
        </p:nvSpPr>
        <p:spPr/>
        <p:txBody>
          <a:bodyPr/>
          <a:lstStyle/>
          <a:p>
            <a:pPr algn="ctr"/>
            <a:r>
              <a:rPr lang="en-US" dirty="0"/>
              <a:t>Pueblo Languages</a:t>
            </a:r>
          </a:p>
        </p:txBody>
      </p:sp>
      <p:sp>
        <p:nvSpPr>
          <p:cNvPr id="3" name="Content Placeholder 2">
            <a:extLst>
              <a:ext uri="{FF2B5EF4-FFF2-40B4-BE49-F238E27FC236}">
                <a16:creationId xmlns:a16="http://schemas.microsoft.com/office/drawing/2014/main" id="{EF1515CE-9C17-4C0F-B7AF-5F91A041E8E0}"/>
              </a:ext>
            </a:extLst>
          </p:cNvPr>
          <p:cNvSpPr>
            <a:spLocks noGrp="1"/>
          </p:cNvSpPr>
          <p:nvPr>
            <p:ph idx="1"/>
          </p:nvPr>
        </p:nvSpPr>
        <p:spPr>
          <a:xfrm>
            <a:off x="660400" y="1507067"/>
            <a:ext cx="10693400" cy="4669896"/>
          </a:xfrm>
        </p:spPr>
        <p:txBody>
          <a:bodyPr>
            <a:normAutofit fontScale="55000" lnSpcReduction="20000"/>
          </a:bodyPr>
          <a:lstStyle/>
          <a:p>
            <a:r>
              <a:rPr lang="en-US" b="1" u="sng" dirty="0"/>
              <a:t>Keres</a:t>
            </a:r>
          </a:p>
          <a:p>
            <a:pPr lvl="1"/>
            <a:r>
              <a:rPr lang="en-US" dirty="0"/>
              <a:t>Acoma Pueblo 			San Felipe Pueblo</a:t>
            </a:r>
          </a:p>
          <a:p>
            <a:pPr lvl="1"/>
            <a:r>
              <a:rPr lang="en-US" dirty="0"/>
              <a:t>Laguna Pueblo			</a:t>
            </a:r>
            <a:r>
              <a:rPr lang="en-US" dirty="0" err="1"/>
              <a:t>Kewa</a:t>
            </a:r>
            <a:r>
              <a:rPr lang="en-US" dirty="0"/>
              <a:t> Pueblo</a:t>
            </a:r>
          </a:p>
          <a:p>
            <a:pPr lvl="1"/>
            <a:r>
              <a:rPr lang="en-US" dirty="0"/>
              <a:t>Zia Pueblo			Cochiti Pueblo</a:t>
            </a:r>
          </a:p>
          <a:p>
            <a:pPr lvl="1"/>
            <a:r>
              <a:rPr lang="en-US" dirty="0"/>
              <a:t>Santa Ana Pueblo</a:t>
            </a:r>
          </a:p>
          <a:p>
            <a:pPr lvl="1"/>
            <a:endParaRPr lang="en-US" dirty="0"/>
          </a:p>
          <a:p>
            <a:r>
              <a:rPr lang="en-US" b="1" u="sng" dirty="0"/>
              <a:t>Tewa</a:t>
            </a:r>
          </a:p>
          <a:p>
            <a:pPr lvl="1"/>
            <a:r>
              <a:rPr lang="en-US" dirty="0"/>
              <a:t>Nambe Pueblo			Santa Clara Pueblo</a:t>
            </a:r>
          </a:p>
          <a:p>
            <a:pPr lvl="1"/>
            <a:r>
              <a:rPr lang="en-US" dirty="0"/>
              <a:t>Ohkay Owingeh			San Ildefonso Pueblo</a:t>
            </a:r>
          </a:p>
          <a:p>
            <a:pPr lvl="1"/>
            <a:r>
              <a:rPr lang="en-US" dirty="0"/>
              <a:t>Pojoaque Pueblo		Tesuque Pueblo</a:t>
            </a:r>
          </a:p>
          <a:p>
            <a:pPr lvl="1"/>
            <a:endParaRPr lang="en-US" dirty="0"/>
          </a:p>
          <a:p>
            <a:r>
              <a:rPr lang="en-US" b="1" u="sng" dirty="0" err="1"/>
              <a:t>Tiwa</a:t>
            </a:r>
            <a:endParaRPr lang="en-US" b="1" u="sng" dirty="0"/>
          </a:p>
          <a:p>
            <a:pPr lvl="1"/>
            <a:r>
              <a:rPr lang="en-US" dirty="0"/>
              <a:t>Picuris Pueblo			Taos Pueblo</a:t>
            </a:r>
          </a:p>
          <a:p>
            <a:pPr lvl="1"/>
            <a:r>
              <a:rPr lang="en-US" dirty="0"/>
              <a:t>Isleta Pueblo			Sandia Pueblo</a:t>
            </a:r>
          </a:p>
          <a:p>
            <a:pPr marL="457200" lvl="1" indent="0">
              <a:buNone/>
            </a:pPr>
            <a:endParaRPr lang="en-US" dirty="0"/>
          </a:p>
          <a:p>
            <a:r>
              <a:rPr lang="en-US" b="1" u="sng" dirty="0"/>
              <a:t>Towa</a:t>
            </a:r>
          </a:p>
          <a:p>
            <a:pPr lvl="1"/>
            <a:r>
              <a:rPr lang="en-US" dirty="0"/>
              <a:t>Jemez Pueblo</a:t>
            </a:r>
          </a:p>
          <a:p>
            <a:pPr marL="457200" lvl="1" indent="0">
              <a:buNone/>
            </a:pPr>
            <a:endParaRPr lang="en-US" dirty="0"/>
          </a:p>
          <a:p>
            <a:r>
              <a:rPr lang="en-US" b="1" u="sng" dirty="0"/>
              <a:t>Zuni</a:t>
            </a:r>
          </a:p>
          <a:p>
            <a:pPr lvl="1"/>
            <a:r>
              <a:rPr lang="en-US" dirty="0"/>
              <a:t>Zuni Pueblo</a:t>
            </a:r>
          </a:p>
        </p:txBody>
      </p:sp>
      <p:pic>
        <p:nvPicPr>
          <p:cNvPr id="4" name="Picture 3">
            <a:extLst>
              <a:ext uri="{FF2B5EF4-FFF2-40B4-BE49-F238E27FC236}">
                <a16:creationId xmlns:a16="http://schemas.microsoft.com/office/drawing/2014/main" id="{266ABD61-6352-4565-B219-82D2F96043A0}"/>
              </a:ext>
            </a:extLst>
          </p:cNvPr>
          <p:cNvPicPr>
            <a:picLocks noChangeAspect="1"/>
          </p:cNvPicPr>
          <p:nvPr/>
        </p:nvPicPr>
        <p:blipFill>
          <a:blip r:embed="rId2"/>
          <a:stretch>
            <a:fillRect/>
          </a:stretch>
        </p:blipFill>
        <p:spPr>
          <a:xfrm>
            <a:off x="6942667" y="1540933"/>
            <a:ext cx="4781982" cy="4282818"/>
          </a:xfrm>
          <a:prstGeom prst="rect">
            <a:avLst/>
          </a:prstGeom>
        </p:spPr>
      </p:pic>
    </p:spTree>
    <p:extLst>
      <p:ext uri="{BB962C8B-B14F-4D97-AF65-F5344CB8AC3E}">
        <p14:creationId xmlns:p14="http://schemas.microsoft.com/office/powerpoint/2010/main" val="411756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93EC-2ADF-4C29-A106-0E4E5548B25B}"/>
              </a:ext>
            </a:extLst>
          </p:cNvPr>
          <p:cNvSpPr>
            <a:spLocks noGrp="1"/>
          </p:cNvSpPr>
          <p:nvPr>
            <p:ph type="title"/>
          </p:nvPr>
        </p:nvSpPr>
        <p:spPr>
          <a:xfrm>
            <a:off x="838200" y="365126"/>
            <a:ext cx="10515600" cy="800100"/>
          </a:xfrm>
        </p:spPr>
        <p:txBody>
          <a:bodyPr>
            <a:normAutofit fontScale="90000"/>
          </a:bodyPr>
          <a:lstStyle/>
          <a:p>
            <a:pPr algn="ctr"/>
            <a:r>
              <a:rPr lang="en-US" dirty="0"/>
              <a:t>Pueblo Alliances</a:t>
            </a:r>
          </a:p>
        </p:txBody>
      </p:sp>
      <p:sp>
        <p:nvSpPr>
          <p:cNvPr id="3" name="Content Placeholder 2">
            <a:extLst>
              <a:ext uri="{FF2B5EF4-FFF2-40B4-BE49-F238E27FC236}">
                <a16:creationId xmlns:a16="http://schemas.microsoft.com/office/drawing/2014/main" id="{7493DD2D-6A87-46A4-9D04-D2CB11FA38C9}"/>
              </a:ext>
            </a:extLst>
          </p:cNvPr>
          <p:cNvSpPr>
            <a:spLocks noGrp="1"/>
          </p:cNvSpPr>
          <p:nvPr>
            <p:ph idx="1"/>
          </p:nvPr>
        </p:nvSpPr>
        <p:spPr>
          <a:xfrm>
            <a:off x="1947332" y="1337733"/>
            <a:ext cx="9406467" cy="4839230"/>
          </a:xfrm>
        </p:spPr>
        <p:txBody>
          <a:bodyPr>
            <a:normAutofit fontScale="85000" lnSpcReduction="10000"/>
          </a:bodyPr>
          <a:lstStyle/>
          <a:p>
            <a:pPr marL="0" indent="0">
              <a:buNone/>
            </a:pPr>
            <a:r>
              <a:rPr lang="en-US" sz="2000" b="1" dirty="0"/>
              <a:t>All Pueblo Council of Governors</a:t>
            </a:r>
          </a:p>
          <a:p>
            <a:r>
              <a:rPr lang="en-US" sz="2000" dirty="0"/>
              <a:t>To advocate, foster, protect and encourage the social, cultural, and traditional well-being of our Pueblo Nations.  Through our inherent and sovereign rights, we will promote language, health, economic and educational advancement of all Pueblo people.</a:t>
            </a:r>
          </a:p>
          <a:p>
            <a:endParaRPr lang="en-US" sz="2000" dirty="0"/>
          </a:p>
          <a:p>
            <a:pPr marL="0" indent="0">
              <a:buNone/>
            </a:pPr>
            <a:r>
              <a:rPr lang="en-US" sz="2000" b="1" dirty="0"/>
              <a:t>Five Sandoval Indian Pueblos, Inc.</a:t>
            </a:r>
          </a:p>
          <a:p>
            <a:r>
              <a:rPr lang="en-US" sz="2000" dirty="0"/>
              <a:t>Five Sandoval Indian Pueblos, Inc. was founded in 1967 and incorporated in 1973 to address the social needs of its Pueblo tribes in Sandoval County by providing professional services to assist and enhance their lives.  Five Sandoval is one of the oldest Native American non-profit organizations in New Mexico.  Throughout its history, the Governing Board of Pueblo Tribal Governors has been an essential component to the existence and success of Five Sandoval. </a:t>
            </a:r>
          </a:p>
          <a:p>
            <a:pPr marL="0" indent="0">
              <a:buNone/>
            </a:pPr>
            <a:endParaRPr lang="en-US" sz="2000" dirty="0"/>
          </a:p>
          <a:p>
            <a:pPr marL="0" indent="0">
              <a:buNone/>
            </a:pPr>
            <a:r>
              <a:rPr lang="en-US" sz="2000" b="1" dirty="0"/>
              <a:t>Eight Northern Indian Pueblos Council, Inc.</a:t>
            </a:r>
          </a:p>
          <a:p>
            <a:r>
              <a:rPr lang="en-US" sz="2000" dirty="0"/>
              <a:t>ENIPC, Inc. was incorporated as a New Mexico nonprofit organization in 1962. Since that time, the tribal Governors have met on a monthly basis to discuss common issues, which directly affect their century-old communities. For over nearly 40 years, ENIPC, Inc. has served men, women and children in these Pueblos and other constituents, by offering a broad variety of economic, educational and social service programs. </a:t>
            </a:r>
          </a:p>
        </p:txBody>
      </p:sp>
      <p:pic>
        <p:nvPicPr>
          <p:cNvPr id="4" name="Picture 3">
            <a:extLst>
              <a:ext uri="{FF2B5EF4-FFF2-40B4-BE49-F238E27FC236}">
                <a16:creationId xmlns:a16="http://schemas.microsoft.com/office/drawing/2014/main" id="{4608A77B-53BF-4006-9C87-C11A49A8E181}"/>
              </a:ext>
            </a:extLst>
          </p:cNvPr>
          <p:cNvPicPr>
            <a:picLocks noChangeAspect="1"/>
          </p:cNvPicPr>
          <p:nvPr/>
        </p:nvPicPr>
        <p:blipFill>
          <a:blip r:embed="rId2"/>
          <a:stretch>
            <a:fillRect/>
          </a:stretch>
        </p:blipFill>
        <p:spPr>
          <a:xfrm>
            <a:off x="232833" y="1376811"/>
            <a:ext cx="1087967" cy="1033569"/>
          </a:xfrm>
          <a:prstGeom prst="rect">
            <a:avLst/>
          </a:prstGeom>
        </p:spPr>
      </p:pic>
      <p:pic>
        <p:nvPicPr>
          <p:cNvPr id="5" name="Picture 4">
            <a:extLst>
              <a:ext uri="{FF2B5EF4-FFF2-40B4-BE49-F238E27FC236}">
                <a16:creationId xmlns:a16="http://schemas.microsoft.com/office/drawing/2014/main" id="{3D75BE25-B25C-4CA8-8EF1-990F574DCC20}"/>
              </a:ext>
            </a:extLst>
          </p:cNvPr>
          <p:cNvPicPr>
            <a:picLocks noChangeAspect="1"/>
          </p:cNvPicPr>
          <p:nvPr/>
        </p:nvPicPr>
        <p:blipFill>
          <a:blip r:embed="rId3"/>
          <a:stretch>
            <a:fillRect/>
          </a:stretch>
        </p:blipFill>
        <p:spPr>
          <a:xfrm>
            <a:off x="298449" y="4620262"/>
            <a:ext cx="1210522" cy="1210522"/>
          </a:xfrm>
          <a:prstGeom prst="rect">
            <a:avLst/>
          </a:prstGeom>
        </p:spPr>
      </p:pic>
      <p:pic>
        <p:nvPicPr>
          <p:cNvPr id="6" name="Picture 5">
            <a:extLst>
              <a:ext uri="{FF2B5EF4-FFF2-40B4-BE49-F238E27FC236}">
                <a16:creationId xmlns:a16="http://schemas.microsoft.com/office/drawing/2014/main" id="{1BC18479-DA47-43BB-9D3F-9541465E86EA}"/>
              </a:ext>
            </a:extLst>
          </p:cNvPr>
          <p:cNvPicPr>
            <a:picLocks noChangeAspect="1"/>
          </p:cNvPicPr>
          <p:nvPr/>
        </p:nvPicPr>
        <p:blipFill>
          <a:blip r:embed="rId4"/>
          <a:stretch>
            <a:fillRect/>
          </a:stretch>
        </p:blipFill>
        <p:spPr>
          <a:xfrm>
            <a:off x="217618" y="3226422"/>
            <a:ext cx="1729714" cy="577798"/>
          </a:xfrm>
          <a:prstGeom prst="rect">
            <a:avLst/>
          </a:prstGeom>
        </p:spPr>
      </p:pic>
    </p:spTree>
    <p:extLst>
      <p:ext uri="{BB962C8B-B14F-4D97-AF65-F5344CB8AC3E}">
        <p14:creationId xmlns:p14="http://schemas.microsoft.com/office/powerpoint/2010/main" val="3279913813"/>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225</TotalTime>
  <Words>908</Words>
  <Application>Microsoft Office PowerPoint</Application>
  <PresentationFormat>Widescreen</PresentationFormat>
  <Paragraphs>123</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Corbel</vt:lpstr>
      <vt:lpstr>Depth</vt:lpstr>
      <vt:lpstr>PowerPoint Presentation</vt:lpstr>
      <vt:lpstr>PowerPoint Presentation</vt:lpstr>
      <vt:lpstr>Sovereign Nations</vt:lpstr>
      <vt:lpstr>Self-Determination, Consultation, and Consent</vt:lpstr>
      <vt:lpstr>Tribal Nations Today</vt:lpstr>
      <vt:lpstr>PowerPoint Presentation</vt:lpstr>
      <vt:lpstr>PowerPoint Presentation</vt:lpstr>
      <vt:lpstr>Pueblo Languages</vt:lpstr>
      <vt:lpstr>Pueblo Alliances</vt:lpstr>
      <vt:lpstr>Native American Voting Rights</vt:lpstr>
      <vt:lpstr>Electoral Discrimination Against Native Americans</vt:lpstr>
      <vt:lpstr>Consent Decree</vt:lpstr>
      <vt:lpstr>New Mexico Redistricting </vt:lpstr>
      <vt:lpstr>Making History: Impacts of Redistricting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Douma</dc:creator>
  <cp:lastModifiedBy>Casey Douma</cp:lastModifiedBy>
  <cp:revision>3</cp:revision>
  <dcterms:created xsi:type="dcterms:W3CDTF">2021-08-14T04:52:02Z</dcterms:created>
  <dcterms:modified xsi:type="dcterms:W3CDTF">2021-08-14T17:19:05Z</dcterms:modified>
</cp:coreProperties>
</file>